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68" r:id="rId16"/>
    <p:sldId id="271" r:id="rId17"/>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15:guide id="1" orient="horz" pos="4320" userDrawn="1">
          <p15:clr>
            <a:srgbClr val="A4A3A4"/>
          </p15:clr>
        </p15:guide>
        <p15:guide id="2" pos="76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0" autoAdjust="0"/>
  </p:normalViewPr>
  <p:slideViewPr>
    <p:cSldViewPr snapToGrid="0">
      <p:cViewPr varScale="1">
        <p:scale>
          <a:sx n="30" d="100"/>
          <a:sy n="30" d="100"/>
        </p:scale>
        <p:origin x="162" y="2070"/>
      </p:cViewPr>
      <p:guideLst>
        <p:guide orient="horz" pos="4320"/>
        <p:guide pos="76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129" d="100"/>
          <a:sy n="129" d="100"/>
        </p:scale>
        <p:origin x="936" y="13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6" name="Shape 66"/>
          <p:cNvSpPr>
            <a:spLocks noGrp="1" noRot="1" noChangeAspect="1"/>
          </p:cNvSpPr>
          <p:nvPr>
            <p:ph type="sldImg"/>
          </p:nvPr>
        </p:nvSpPr>
        <p:spPr>
          <a:xfrm>
            <a:off x="1143000" y="685800"/>
            <a:ext cx="4572000" cy="3429000"/>
          </a:xfrm>
          <a:prstGeom prst="rect">
            <a:avLst/>
          </a:prstGeom>
        </p:spPr>
        <p:txBody>
          <a:bodyPr/>
          <a:lstStyle/>
          <a:p>
            <a:endParaRPr/>
          </a:p>
        </p:txBody>
      </p:sp>
      <p:sp>
        <p:nvSpPr>
          <p:cNvPr id="67" name="Shape 6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NZ"/>
          </a:p>
        </p:txBody>
      </p:sp>
    </p:spTree>
    <p:extLst>
      <p:ext uri="{BB962C8B-B14F-4D97-AF65-F5344CB8AC3E}">
        <p14:creationId xmlns:p14="http://schemas.microsoft.com/office/powerpoint/2010/main" val="31714455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NZ"/>
          </a:p>
        </p:txBody>
      </p:sp>
    </p:spTree>
    <p:extLst>
      <p:ext uri="{BB962C8B-B14F-4D97-AF65-F5344CB8AC3E}">
        <p14:creationId xmlns:p14="http://schemas.microsoft.com/office/powerpoint/2010/main" val="40190182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NZ"/>
          </a:p>
        </p:txBody>
      </p:sp>
    </p:spTree>
    <p:extLst>
      <p:ext uri="{BB962C8B-B14F-4D97-AF65-F5344CB8AC3E}">
        <p14:creationId xmlns:p14="http://schemas.microsoft.com/office/powerpoint/2010/main" val="41535153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NZ"/>
          </a:p>
        </p:txBody>
      </p:sp>
    </p:spTree>
    <p:extLst>
      <p:ext uri="{BB962C8B-B14F-4D97-AF65-F5344CB8AC3E}">
        <p14:creationId xmlns:p14="http://schemas.microsoft.com/office/powerpoint/2010/main" val="1439683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NZ"/>
          </a:p>
        </p:txBody>
      </p:sp>
    </p:spTree>
    <p:extLst>
      <p:ext uri="{BB962C8B-B14F-4D97-AF65-F5344CB8AC3E}">
        <p14:creationId xmlns:p14="http://schemas.microsoft.com/office/powerpoint/2010/main" val="21524194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NZ"/>
          </a:p>
        </p:txBody>
      </p:sp>
    </p:spTree>
    <p:extLst>
      <p:ext uri="{BB962C8B-B14F-4D97-AF65-F5344CB8AC3E}">
        <p14:creationId xmlns:p14="http://schemas.microsoft.com/office/powerpoint/2010/main" val="29297845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NZ"/>
          </a:p>
        </p:txBody>
      </p:sp>
    </p:spTree>
    <p:extLst>
      <p:ext uri="{BB962C8B-B14F-4D97-AF65-F5344CB8AC3E}">
        <p14:creationId xmlns:p14="http://schemas.microsoft.com/office/powerpoint/2010/main" val="42291167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NZ"/>
          </a:p>
        </p:txBody>
      </p:sp>
    </p:spTree>
    <p:extLst>
      <p:ext uri="{BB962C8B-B14F-4D97-AF65-F5344CB8AC3E}">
        <p14:creationId xmlns:p14="http://schemas.microsoft.com/office/powerpoint/2010/main" val="503875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NZ"/>
          </a:p>
        </p:txBody>
      </p:sp>
    </p:spTree>
    <p:extLst>
      <p:ext uri="{BB962C8B-B14F-4D97-AF65-F5344CB8AC3E}">
        <p14:creationId xmlns:p14="http://schemas.microsoft.com/office/powerpoint/2010/main" val="4227717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NZ"/>
          </a:p>
        </p:txBody>
      </p:sp>
    </p:spTree>
    <p:extLst>
      <p:ext uri="{BB962C8B-B14F-4D97-AF65-F5344CB8AC3E}">
        <p14:creationId xmlns:p14="http://schemas.microsoft.com/office/powerpoint/2010/main" val="40101183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NZ"/>
          </a:p>
        </p:txBody>
      </p:sp>
    </p:spTree>
    <p:extLst>
      <p:ext uri="{BB962C8B-B14F-4D97-AF65-F5344CB8AC3E}">
        <p14:creationId xmlns:p14="http://schemas.microsoft.com/office/powerpoint/2010/main" val="1721824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NZ"/>
          </a:p>
        </p:txBody>
      </p:sp>
    </p:spTree>
    <p:extLst>
      <p:ext uri="{BB962C8B-B14F-4D97-AF65-F5344CB8AC3E}">
        <p14:creationId xmlns:p14="http://schemas.microsoft.com/office/powerpoint/2010/main" val="36299339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NZ" dirty="0"/>
              <a:t>Example of DCG – student had been working outside of the 20 hours and INZ not satisfied as to the legitimacy of the funds</a:t>
            </a:r>
          </a:p>
        </p:txBody>
      </p:sp>
    </p:spTree>
    <p:extLst>
      <p:ext uri="{BB962C8B-B14F-4D97-AF65-F5344CB8AC3E}">
        <p14:creationId xmlns:p14="http://schemas.microsoft.com/office/powerpoint/2010/main" val="3121676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NZ"/>
          </a:p>
        </p:txBody>
      </p:sp>
    </p:spTree>
    <p:extLst>
      <p:ext uri="{BB962C8B-B14F-4D97-AF65-F5344CB8AC3E}">
        <p14:creationId xmlns:p14="http://schemas.microsoft.com/office/powerpoint/2010/main" val="35025187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NZ"/>
          </a:p>
        </p:txBody>
      </p:sp>
    </p:spTree>
    <p:extLst>
      <p:ext uri="{BB962C8B-B14F-4D97-AF65-F5344CB8AC3E}">
        <p14:creationId xmlns:p14="http://schemas.microsoft.com/office/powerpoint/2010/main" val="16896893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amp; Subtitle">
    <p:spTree>
      <p:nvGrpSpPr>
        <p:cNvPr id="1" name=""/>
        <p:cNvGrpSpPr/>
        <p:nvPr/>
      </p:nvGrpSpPr>
      <p:grpSpPr>
        <a:xfrm>
          <a:off x="0" y="0"/>
          <a:ext cx="0" cy="0"/>
          <a:chOff x="0" y="0"/>
          <a:chExt cx="0" cy="0"/>
        </a:xfrm>
      </p:grpSpPr>
      <p:sp>
        <p:nvSpPr>
          <p:cNvPr id="15" name="Fern"/>
          <p:cNvSpPr/>
          <p:nvPr/>
        </p:nvSpPr>
        <p:spPr>
          <a:xfrm>
            <a:off x="4229698" y="4034155"/>
            <a:ext cx="2815752" cy="2796957"/>
          </a:xfrm>
          <a:custGeom>
            <a:avLst/>
            <a:gdLst/>
            <a:ahLst/>
            <a:cxnLst>
              <a:cxn ang="0">
                <a:pos x="wd2" y="hd2"/>
              </a:cxn>
              <a:cxn ang="5400000">
                <a:pos x="wd2" y="hd2"/>
              </a:cxn>
              <a:cxn ang="10800000">
                <a:pos x="wd2" y="hd2"/>
              </a:cxn>
              <a:cxn ang="16200000">
                <a:pos x="wd2" y="hd2"/>
              </a:cxn>
            </a:cxnLst>
            <a:rect l="0" t="0" r="r" b="b"/>
            <a:pathLst>
              <a:path w="21017" h="21564" extrusionOk="0">
                <a:moveTo>
                  <a:pt x="19886" y="0"/>
                </a:moveTo>
                <a:cubicBezTo>
                  <a:pt x="19949" y="7"/>
                  <a:pt x="20051" y="73"/>
                  <a:pt x="20053" y="147"/>
                </a:cubicBezTo>
                <a:cubicBezTo>
                  <a:pt x="20062" y="622"/>
                  <a:pt x="19891" y="1146"/>
                  <a:pt x="19751" y="1596"/>
                </a:cubicBezTo>
                <a:cubicBezTo>
                  <a:pt x="19670" y="1857"/>
                  <a:pt x="19568" y="2074"/>
                  <a:pt x="19457" y="2248"/>
                </a:cubicBezTo>
                <a:cubicBezTo>
                  <a:pt x="19642" y="2153"/>
                  <a:pt x="19956" y="2027"/>
                  <a:pt x="20423" y="2005"/>
                </a:cubicBezTo>
                <a:cubicBezTo>
                  <a:pt x="20649" y="1995"/>
                  <a:pt x="20874" y="1857"/>
                  <a:pt x="20873" y="1855"/>
                </a:cubicBezTo>
                <a:cubicBezTo>
                  <a:pt x="20872" y="1860"/>
                  <a:pt x="20866" y="2591"/>
                  <a:pt x="20049" y="2706"/>
                </a:cubicBezTo>
                <a:cubicBezTo>
                  <a:pt x="19561" y="2779"/>
                  <a:pt x="19379" y="2764"/>
                  <a:pt x="19302" y="2740"/>
                </a:cubicBezTo>
                <a:cubicBezTo>
                  <a:pt x="19236" y="2948"/>
                  <a:pt x="19161" y="3150"/>
                  <a:pt x="19084" y="3350"/>
                </a:cubicBezTo>
                <a:cubicBezTo>
                  <a:pt x="19141" y="3342"/>
                  <a:pt x="19190" y="3333"/>
                  <a:pt x="19340" y="3333"/>
                </a:cubicBezTo>
                <a:cubicBezTo>
                  <a:pt x="19597" y="3334"/>
                  <a:pt x="19933" y="3363"/>
                  <a:pt x="20252" y="3481"/>
                </a:cubicBezTo>
                <a:cubicBezTo>
                  <a:pt x="20591" y="3607"/>
                  <a:pt x="21017" y="3467"/>
                  <a:pt x="21017" y="3466"/>
                </a:cubicBezTo>
                <a:cubicBezTo>
                  <a:pt x="21016" y="3472"/>
                  <a:pt x="20969" y="4259"/>
                  <a:pt x="19924" y="3994"/>
                </a:cubicBezTo>
                <a:cubicBezTo>
                  <a:pt x="19216" y="3824"/>
                  <a:pt x="19014" y="3732"/>
                  <a:pt x="18950" y="3687"/>
                </a:cubicBezTo>
                <a:cubicBezTo>
                  <a:pt x="18870" y="3873"/>
                  <a:pt x="18786" y="4057"/>
                  <a:pt x="18697" y="4236"/>
                </a:cubicBezTo>
                <a:cubicBezTo>
                  <a:pt x="18974" y="4260"/>
                  <a:pt x="19481" y="4332"/>
                  <a:pt x="19979" y="4582"/>
                </a:cubicBezTo>
                <a:cubicBezTo>
                  <a:pt x="20533" y="4859"/>
                  <a:pt x="20756" y="4876"/>
                  <a:pt x="20756" y="4875"/>
                </a:cubicBezTo>
                <a:cubicBezTo>
                  <a:pt x="20756" y="4881"/>
                  <a:pt x="20633" y="5482"/>
                  <a:pt x="19521" y="5010"/>
                </a:cubicBezTo>
                <a:cubicBezTo>
                  <a:pt x="18857" y="4737"/>
                  <a:pt x="18625" y="4611"/>
                  <a:pt x="18532" y="4546"/>
                </a:cubicBezTo>
                <a:cubicBezTo>
                  <a:pt x="18434" y="4730"/>
                  <a:pt x="18333" y="4913"/>
                  <a:pt x="18226" y="5091"/>
                </a:cubicBezTo>
                <a:cubicBezTo>
                  <a:pt x="18597" y="5158"/>
                  <a:pt x="19326" y="5330"/>
                  <a:pt x="19713" y="5675"/>
                </a:cubicBezTo>
                <a:cubicBezTo>
                  <a:pt x="20252" y="6143"/>
                  <a:pt x="20474" y="6050"/>
                  <a:pt x="20473" y="6049"/>
                </a:cubicBezTo>
                <a:cubicBezTo>
                  <a:pt x="20475" y="6057"/>
                  <a:pt x="20358" y="6687"/>
                  <a:pt x="19105" y="6026"/>
                </a:cubicBezTo>
                <a:cubicBezTo>
                  <a:pt x="18415" y="5670"/>
                  <a:pt x="18142" y="5499"/>
                  <a:pt x="18023" y="5411"/>
                </a:cubicBezTo>
                <a:cubicBezTo>
                  <a:pt x="17910" y="5586"/>
                  <a:pt x="17791" y="5757"/>
                  <a:pt x="17669" y="5926"/>
                </a:cubicBezTo>
                <a:cubicBezTo>
                  <a:pt x="18091" y="6040"/>
                  <a:pt x="18938" y="6311"/>
                  <a:pt x="19356" y="6720"/>
                </a:cubicBezTo>
                <a:cubicBezTo>
                  <a:pt x="19930" y="7267"/>
                  <a:pt x="20208" y="7204"/>
                  <a:pt x="20207" y="7203"/>
                </a:cubicBezTo>
                <a:cubicBezTo>
                  <a:pt x="20210" y="7211"/>
                  <a:pt x="19980" y="7826"/>
                  <a:pt x="18597" y="6998"/>
                </a:cubicBezTo>
                <a:cubicBezTo>
                  <a:pt x="17887" y="6579"/>
                  <a:pt x="17574" y="6365"/>
                  <a:pt x="17431" y="6253"/>
                </a:cubicBezTo>
                <a:cubicBezTo>
                  <a:pt x="17295" y="6432"/>
                  <a:pt x="17154" y="6608"/>
                  <a:pt x="17009" y="6780"/>
                </a:cubicBezTo>
                <a:cubicBezTo>
                  <a:pt x="17440" y="6918"/>
                  <a:pt x="18416" y="7273"/>
                  <a:pt x="18881" y="7759"/>
                </a:cubicBezTo>
                <a:cubicBezTo>
                  <a:pt x="19485" y="8374"/>
                  <a:pt x="19817" y="8339"/>
                  <a:pt x="19816" y="8339"/>
                </a:cubicBezTo>
                <a:cubicBezTo>
                  <a:pt x="19819" y="8347"/>
                  <a:pt x="19472" y="8944"/>
                  <a:pt x="17968" y="7972"/>
                </a:cubicBezTo>
                <a:cubicBezTo>
                  <a:pt x="17221" y="7495"/>
                  <a:pt x="16877" y="7245"/>
                  <a:pt x="16718" y="7112"/>
                </a:cubicBezTo>
                <a:cubicBezTo>
                  <a:pt x="16574" y="7275"/>
                  <a:pt x="16428" y="7436"/>
                  <a:pt x="16278" y="7594"/>
                </a:cubicBezTo>
                <a:cubicBezTo>
                  <a:pt x="16680" y="7720"/>
                  <a:pt x="17520" y="8046"/>
                  <a:pt x="18322" y="8752"/>
                </a:cubicBezTo>
                <a:cubicBezTo>
                  <a:pt x="19012" y="9360"/>
                  <a:pt x="19337" y="9415"/>
                  <a:pt x="19336" y="9416"/>
                </a:cubicBezTo>
                <a:cubicBezTo>
                  <a:pt x="19339" y="9423"/>
                  <a:pt x="18875" y="10002"/>
                  <a:pt x="17255" y="8907"/>
                </a:cubicBezTo>
                <a:cubicBezTo>
                  <a:pt x="16467" y="8378"/>
                  <a:pt x="16105" y="8103"/>
                  <a:pt x="15934" y="7953"/>
                </a:cubicBezTo>
                <a:cubicBezTo>
                  <a:pt x="15785" y="8103"/>
                  <a:pt x="15632" y="8251"/>
                  <a:pt x="15479" y="8398"/>
                </a:cubicBezTo>
                <a:cubicBezTo>
                  <a:pt x="15904" y="8563"/>
                  <a:pt x="16794" y="8965"/>
                  <a:pt x="17705" y="9687"/>
                </a:cubicBezTo>
                <a:cubicBezTo>
                  <a:pt x="18466" y="10290"/>
                  <a:pt x="18799" y="10421"/>
                  <a:pt x="18798" y="10422"/>
                </a:cubicBezTo>
                <a:cubicBezTo>
                  <a:pt x="18801" y="10428"/>
                  <a:pt x="18221" y="10993"/>
                  <a:pt x="16492" y="9793"/>
                </a:cubicBezTo>
                <a:cubicBezTo>
                  <a:pt x="15654" y="9215"/>
                  <a:pt x="15274" y="8915"/>
                  <a:pt x="15092" y="8752"/>
                </a:cubicBezTo>
                <a:cubicBezTo>
                  <a:pt x="14904" y="8925"/>
                  <a:pt x="14715" y="9098"/>
                  <a:pt x="14523" y="9267"/>
                </a:cubicBezTo>
                <a:cubicBezTo>
                  <a:pt x="15011" y="9451"/>
                  <a:pt x="16065" y="9909"/>
                  <a:pt x="16924" y="10674"/>
                </a:cubicBezTo>
                <a:cubicBezTo>
                  <a:pt x="17683" y="11351"/>
                  <a:pt x="18092" y="11463"/>
                  <a:pt x="18092" y="11465"/>
                </a:cubicBezTo>
                <a:cubicBezTo>
                  <a:pt x="18094" y="11470"/>
                  <a:pt x="17403" y="12021"/>
                  <a:pt x="15563" y="10743"/>
                </a:cubicBezTo>
                <a:cubicBezTo>
                  <a:pt x="14673" y="10125"/>
                  <a:pt x="14284" y="9815"/>
                  <a:pt x="14095" y="9643"/>
                </a:cubicBezTo>
                <a:cubicBezTo>
                  <a:pt x="13903" y="9809"/>
                  <a:pt x="13708" y="9973"/>
                  <a:pt x="13513" y="10137"/>
                </a:cubicBezTo>
                <a:cubicBezTo>
                  <a:pt x="13983" y="10327"/>
                  <a:pt x="15076" y="10837"/>
                  <a:pt x="16159" y="11763"/>
                </a:cubicBezTo>
                <a:cubicBezTo>
                  <a:pt x="16984" y="12469"/>
                  <a:pt x="17422" y="12650"/>
                  <a:pt x="17421" y="12652"/>
                </a:cubicBezTo>
                <a:cubicBezTo>
                  <a:pt x="17423" y="12655"/>
                  <a:pt x="16573" y="13201"/>
                  <a:pt x="14601" y="11776"/>
                </a:cubicBezTo>
                <a:cubicBezTo>
                  <a:pt x="13643" y="11079"/>
                  <a:pt x="13228" y="10729"/>
                  <a:pt x="13035" y="10540"/>
                </a:cubicBezTo>
                <a:cubicBezTo>
                  <a:pt x="12788" y="10744"/>
                  <a:pt x="12542" y="10948"/>
                  <a:pt x="12295" y="11153"/>
                </a:cubicBezTo>
                <a:cubicBezTo>
                  <a:pt x="12823" y="11323"/>
                  <a:pt x="14059" y="11808"/>
                  <a:pt x="15236" y="12819"/>
                </a:cubicBezTo>
                <a:cubicBezTo>
                  <a:pt x="16110" y="13570"/>
                  <a:pt x="16629" y="13721"/>
                  <a:pt x="16629" y="13724"/>
                </a:cubicBezTo>
                <a:cubicBezTo>
                  <a:pt x="16628" y="13725"/>
                  <a:pt x="15701" y="14304"/>
                  <a:pt x="13524" y="12868"/>
                </a:cubicBezTo>
                <a:cubicBezTo>
                  <a:pt x="12430" y="12141"/>
                  <a:pt x="11971" y="11782"/>
                  <a:pt x="11766" y="11593"/>
                </a:cubicBezTo>
                <a:cubicBezTo>
                  <a:pt x="11520" y="11798"/>
                  <a:pt x="11278" y="12005"/>
                  <a:pt x="11035" y="12213"/>
                </a:cubicBezTo>
                <a:cubicBezTo>
                  <a:pt x="11591" y="12340"/>
                  <a:pt x="12821" y="12746"/>
                  <a:pt x="14263" y="13889"/>
                </a:cubicBezTo>
                <a:cubicBezTo>
                  <a:pt x="15218" y="14646"/>
                  <a:pt x="15791" y="14790"/>
                  <a:pt x="15790" y="14794"/>
                </a:cubicBezTo>
                <a:cubicBezTo>
                  <a:pt x="15786" y="14793"/>
                  <a:pt x="14806" y="15420"/>
                  <a:pt x="12423" y="14002"/>
                </a:cubicBezTo>
                <a:cubicBezTo>
                  <a:pt x="11191" y="13261"/>
                  <a:pt x="10685" y="12898"/>
                  <a:pt x="10466" y="12710"/>
                </a:cubicBezTo>
                <a:cubicBezTo>
                  <a:pt x="10191" y="12953"/>
                  <a:pt x="9918" y="13199"/>
                  <a:pt x="9654" y="13449"/>
                </a:cubicBezTo>
                <a:cubicBezTo>
                  <a:pt x="10259" y="13591"/>
                  <a:pt x="11737" y="14037"/>
                  <a:pt x="13203" y="15035"/>
                </a:cubicBezTo>
                <a:cubicBezTo>
                  <a:pt x="14265" y="15758"/>
                  <a:pt x="14863" y="15908"/>
                  <a:pt x="14862" y="15913"/>
                </a:cubicBezTo>
                <a:cubicBezTo>
                  <a:pt x="14854" y="15909"/>
                  <a:pt x="13858" y="16607"/>
                  <a:pt x="11270" y="15249"/>
                </a:cubicBezTo>
                <a:cubicBezTo>
                  <a:pt x="9870" y="14505"/>
                  <a:pt x="9336" y="14156"/>
                  <a:pt x="9112" y="13977"/>
                </a:cubicBezTo>
                <a:cubicBezTo>
                  <a:pt x="8832" y="14260"/>
                  <a:pt x="8562" y="14549"/>
                  <a:pt x="8301" y="14846"/>
                </a:cubicBezTo>
                <a:cubicBezTo>
                  <a:pt x="8845" y="14906"/>
                  <a:pt x="10366" y="15200"/>
                  <a:pt x="12164" y="16316"/>
                </a:cubicBezTo>
                <a:cubicBezTo>
                  <a:pt x="13316" y="17031"/>
                  <a:pt x="13950" y="17139"/>
                  <a:pt x="13950" y="17145"/>
                </a:cubicBezTo>
                <a:cubicBezTo>
                  <a:pt x="13937" y="17138"/>
                  <a:pt x="12969" y="17936"/>
                  <a:pt x="10189" y="16683"/>
                </a:cubicBezTo>
                <a:cubicBezTo>
                  <a:pt x="8625" y="15965"/>
                  <a:pt x="8032" y="15619"/>
                  <a:pt x="7801" y="15448"/>
                </a:cubicBezTo>
                <a:cubicBezTo>
                  <a:pt x="7539" y="15777"/>
                  <a:pt x="7289" y="16115"/>
                  <a:pt x="7060" y="16467"/>
                </a:cubicBezTo>
                <a:cubicBezTo>
                  <a:pt x="7548" y="16482"/>
                  <a:pt x="9241" y="16686"/>
                  <a:pt x="11203" y="17749"/>
                </a:cubicBezTo>
                <a:cubicBezTo>
                  <a:pt x="12461" y="18431"/>
                  <a:pt x="13106" y="18453"/>
                  <a:pt x="13107" y="18460"/>
                </a:cubicBezTo>
                <a:cubicBezTo>
                  <a:pt x="13088" y="18449"/>
                  <a:pt x="12205" y="19391"/>
                  <a:pt x="9254" y="18300"/>
                </a:cubicBezTo>
                <a:cubicBezTo>
                  <a:pt x="7492" y="17631"/>
                  <a:pt x="6872" y="17307"/>
                  <a:pt x="6651" y="17150"/>
                </a:cubicBezTo>
                <a:cubicBezTo>
                  <a:pt x="6435" y="17535"/>
                  <a:pt x="6239" y="17934"/>
                  <a:pt x="6070" y="18351"/>
                </a:cubicBezTo>
                <a:cubicBezTo>
                  <a:pt x="6175" y="18337"/>
                  <a:pt x="6329" y="18326"/>
                  <a:pt x="6536" y="18331"/>
                </a:cubicBezTo>
                <a:cubicBezTo>
                  <a:pt x="7246" y="18347"/>
                  <a:pt x="8547" y="18540"/>
                  <a:pt x="10414" y="19358"/>
                </a:cubicBezTo>
                <a:cubicBezTo>
                  <a:pt x="11792" y="19963"/>
                  <a:pt x="12411" y="19917"/>
                  <a:pt x="12414" y="19926"/>
                </a:cubicBezTo>
                <a:cubicBezTo>
                  <a:pt x="12387" y="19910"/>
                  <a:pt x="11857" y="20991"/>
                  <a:pt x="8753" y="20225"/>
                </a:cubicBezTo>
                <a:cubicBezTo>
                  <a:pt x="6812" y="19745"/>
                  <a:pt x="6025" y="19291"/>
                  <a:pt x="5788" y="19131"/>
                </a:cubicBezTo>
                <a:cubicBezTo>
                  <a:pt x="5551" y="19883"/>
                  <a:pt x="5391" y="20689"/>
                  <a:pt x="5326" y="21562"/>
                </a:cubicBezTo>
                <a:cubicBezTo>
                  <a:pt x="5326" y="21562"/>
                  <a:pt x="4993" y="21598"/>
                  <a:pt x="4835" y="21323"/>
                </a:cubicBezTo>
                <a:cubicBezTo>
                  <a:pt x="4906" y="20471"/>
                  <a:pt x="5066" y="19686"/>
                  <a:pt x="5292" y="18949"/>
                </a:cubicBezTo>
                <a:cubicBezTo>
                  <a:pt x="4927" y="18857"/>
                  <a:pt x="4164" y="18648"/>
                  <a:pt x="2625" y="18012"/>
                </a:cubicBezTo>
                <a:cubicBezTo>
                  <a:pt x="-583" y="16688"/>
                  <a:pt x="32" y="15166"/>
                  <a:pt x="74" y="15200"/>
                </a:cubicBezTo>
                <a:cubicBezTo>
                  <a:pt x="72" y="15206"/>
                  <a:pt x="398" y="15776"/>
                  <a:pt x="1941" y="16187"/>
                </a:cubicBezTo>
                <a:cubicBezTo>
                  <a:pt x="3945" y="16722"/>
                  <a:pt x="5095" y="17643"/>
                  <a:pt x="5587" y="18103"/>
                </a:cubicBezTo>
                <a:cubicBezTo>
                  <a:pt x="5755" y="17686"/>
                  <a:pt x="5949" y="17287"/>
                  <a:pt x="6160" y="16902"/>
                </a:cubicBezTo>
                <a:cubicBezTo>
                  <a:pt x="5746" y="16788"/>
                  <a:pt x="4817" y="16516"/>
                  <a:pt x="3564" y="15928"/>
                </a:cubicBezTo>
                <a:cubicBezTo>
                  <a:pt x="667" y="14568"/>
                  <a:pt x="1469" y="13070"/>
                  <a:pt x="1498" y="13094"/>
                </a:cubicBezTo>
                <a:cubicBezTo>
                  <a:pt x="1496" y="13099"/>
                  <a:pt x="1655" y="13789"/>
                  <a:pt x="3165" y="14275"/>
                </a:cubicBezTo>
                <a:cubicBezTo>
                  <a:pt x="5083" y="14892"/>
                  <a:pt x="6133" y="15764"/>
                  <a:pt x="6579" y="16196"/>
                </a:cubicBezTo>
                <a:cubicBezTo>
                  <a:pt x="6811" y="15834"/>
                  <a:pt x="7061" y="15487"/>
                  <a:pt x="7326" y="15150"/>
                </a:cubicBezTo>
                <a:cubicBezTo>
                  <a:pt x="6940" y="14998"/>
                  <a:pt x="6065" y="14646"/>
                  <a:pt x="4940" y="14041"/>
                </a:cubicBezTo>
                <a:cubicBezTo>
                  <a:pt x="2384" y="12666"/>
                  <a:pt x="3147" y="11334"/>
                  <a:pt x="3158" y="11355"/>
                </a:cubicBezTo>
                <a:cubicBezTo>
                  <a:pt x="3443" y="11876"/>
                  <a:pt x="3722" y="11834"/>
                  <a:pt x="5114" y="12556"/>
                </a:cubicBezTo>
                <a:cubicBezTo>
                  <a:pt x="6550" y="13302"/>
                  <a:pt x="7421" y="14153"/>
                  <a:pt x="7806" y="14567"/>
                </a:cubicBezTo>
                <a:cubicBezTo>
                  <a:pt x="8072" y="14259"/>
                  <a:pt x="8348" y="13958"/>
                  <a:pt x="8636" y="13667"/>
                </a:cubicBezTo>
                <a:cubicBezTo>
                  <a:pt x="8304" y="13520"/>
                  <a:pt x="7617" y="13201"/>
                  <a:pt x="6383" y="12447"/>
                </a:cubicBezTo>
                <a:cubicBezTo>
                  <a:pt x="4286" y="11165"/>
                  <a:pt x="4911" y="9898"/>
                  <a:pt x="4922" y="9908"/>
                </a:cubicBezTo>
                <a:cubicBezTo>
                  <a:pt x="4920" y="9912"/>
                  <a:pt x="5056" y="10322"/>
                  <a:pt x="6393" y="10959"/>
                </a:cubicBezTo>
                <a:cubicBezTo>
                  <a:pt x="7875" y="11665"/>
                  <a:pt x="8795" y="12706"/>
                  <a:pt x="9158" y="13155"/>
                </a:cubicBezTo>
                <a:cubicBezTo>
                  <a:pt x="9423" y="12903"/>
                  <a:pt x="9699" y="12659"/>
                  <a:pt x="9975" y="12415"/>
                </a:cubicBezTo>
                <a:cubicBezTo>
                  <a:pt x="9665" y="12268"/>
                  <a:pt x="9111" y="11963"/>
                  <a:pt x="8009" y="11252"/>
                </a:cubicBezTo>
                <a:cubicBezTo>
                  <a:pt x="5684" y="9766"/>
                  <a:pt x="6702" y="8666"/>
                  <a:pt x="6706" y="8671"/>
                </a:cubicBezTo>
                <a:cubicBezTo>
                  <a:pt x="6705" y="8674"/>
                  <a:pt x="6976" y="9266"/>
                  <a:pt x="8163" y="10012"/>
                </a:cubicBezTo>
                <a:cubicBezTo>
                  <a:pt x="9252" y="10697"/>
                  <a:pt x="10130" y="11559"/>
                  <a:pt x="10510" y="11946"/>
                </a:cubicBezTo>
                <a:cubicBezTo>
                  <a:pt x="10771" y="11723"/>
                  <a:pt x="11035" y="11502"/>
                  <a:pt x="11301" y="11283"/>
                </a:cubicBezTo>
                <a:cubicBezTo>
                  <a:pt x="11015" y="11129"/>
                  <a:pt x="10513" y="10818"/>
                  <a:pt x="9533" y="10122"/>
                </a:cubicBezTo>
                <a:cubicBezTo>
                  <a:pt x="7418" y="8630"/>
                  <a:pt x="8381" y="7648"/>
                  <a:pt x="8381" y="7650"/>
                </a:cubicBezTo>
                <a:cubicBezTo>
                  <a:pt x="8381" y="7653"/>
                  <a:pt x="8561" y="8116"/>
                  <a:pt x="9659" y="8823"/>
                </a:cubicBezTo>
                <a:cubicBezTo>
                  <a:pt x="10621" y="9442"/>
                  <a:pt x="11469" y="10417"/>
                  <a:pt x="11828" y="10846"/>
                </a:cubicBezTo>
                <a:cubicBezTo>
                  <a:pt x="12084" y="10637"/>
                  <a:pt x="12337" y="10425"/>
                  <a:pt x="12593" y="10216"/>
                </a:cubicBezTo>
                <a:cubicBezTo>
                  <a:pt x="12330" y="10058"/>
                  <a:pt x="11881" y="9752"/>
                  <a:pt x="11024" y="9087"/>
                </a:cubicBezTo>
                <a:cubicBezTo>
                  <a:pt x="9114" y="7615"/>
                  <a:pt x="9989" y="6724"/>
                  <a:pt x="9986" y="6723"/>
                </a:cubicBezTo>
                <a:cubicBezTo>
                  <a:pt x="9986" y="6726"/>
                  <a:pt x="10179" y="7307"/>
                  <a:pt x="11185" y="7967"/>
                </a:cubicBezTo>
                <a:cubicBezTo>
                  <a:pt x="12193" y="8627"/>
                  <a:pt x="12816" y="9401"/>
                  <a:pt x="13102" y="9798"/>
                </a:cubicBezTo>
                <a:cubicBezTo>
                  <a:pt x="13296" y="9639"/>
                  <a:pt x="13493" y="9481"/>
                  <a:pt x="13684" y="9320"/>
                </a:cubicBezTo>
                <a:cubicBezTo>
                  <a:pt x="13460" y="9167"/>
                  <a:pt x="13078" y="8872"/>
                  <a:pt x="12352" y="8231"/>
                </a:cubicBezTo>
                <a:cubicBezTo>
                  <a:pt x="10738" y="6806"/>
                  <a:pt x="11488" y="5877"/>
                  <a:pt x="11484" y="5877"/>
                </a:cubicBezTo>
                <a:cubicBezTo>
                  <a:pt x="11484" y="5879"/>
                  <a:pt x="11650" y="6324"/>
                  <a:pt x="12476" y="7008"/>
                </a:cubicBezTo>
                <a:cubicBezTo>
                  <a:pt x="13183" y="7595"/>
                  <a:pt x="13794" y="8530"/>
                  <a:pt x="14102" y="8964"/>
                </a:cubicBezTo>
                <a:cubicBezTo>
                  <a:pt x="14306" y="8789"/>
                  <a:pt x="14505" y="8612"/>
                  <a:pt x="14704" y="8433"/>
                </a:cubicBezTo>
                <a:cubicBezTo>
                  <a:pt x="14455" y="8311"/>
                  <a:pt x="14041" y="8051"/>
                  <a:pt x="13410" y="7321"/>
                </a:cubicBezTo>
                <a:cubicBezTo>
                  <a:pt x="12073" y="5775"/>
                  <a:pt x="12765" y="5101"/>
                  <a:pt x="12759" y="5102"/>
                </a:cubicBezTo>
                <a:cubicBezTo>
                  <a:pt x="12760" y="5104"/>
                  <a:pt x="12861" y="5518"/>
                  <a:pt x="13572" y="6211"/>
                </a:cubicBezTo>
                <a:cubicBezTo>
                  <a:pt x="14222" y="6844"/>
                  <a:pt x="14851" y="7763"/>
                  <a:pt x="15081" y="8098"/>
                </a:cubicBezTo>
                <a:cubicBezTo>
                  <a:pt x="15245" y="7946"/>
                  <a:pt x="15407" y="7792"/>
                  <a:pt x="15567" y="7636"/>
                </a:cubicBezTo>
                <a:cubicBezTo>
                  <a:pt x="15344" y="7479"/>
                  <a:pt x="14972" y="7167"/>
                  <a:pt x="14435" y="6506"/>
                </a:cubicBezTo>
                <a:cubicBezTo>
                  <a:pt x="13221" y="5013"/>
                  <a:pt x="13895" y="4348"/>
                  <a:pt x="13890" y="4349"/>
                </a:cubicBezTo>
                <a:cubicBezTo>
                  <a:pt x="13890" y="4351"/>
                  <a:pt x="14012" y="4779"/>
                  <a:pt x="14648" y="5446"/>
                </a:cubicBezTo>
                <a:cubicBezTo>
                  <a:pt x="15237" y="6063"/>
                  <a:pt x="15724" y="6932"/>
                  <a:pt x="15917" y="7284"/>
                </a:cubicBezTo>
                <a:cubicBezTo>
                  <a:pt x="16093" y="7105"/>
                  <a:pt x="16265" y="6922"/>
                  <a:pt x="16433" y="6737"/>
                </a:cubicBezTo>
                <a:cubicBezTo>
                  <a:pt x="16246" y="6584"/>
                  <a:pt x="15737" y="6162"/>
                  <a:pt x="15373" y="5643"/>
                </a:cubicBezTo>
                <a:cubicBezTo>
                  <a:pt x="14341" y="4175"/>
                  <a:pt x="14857" y="3644"/>
                  <a:pt x="14852" y="3647"/>
                </a:cubicBezTo>
                <a:cubicBezTo>
                  <a:pt x="14853" y="3648"/>
                  <a:pt x="14897" y="4110"/>
                  <a:pt x="15508" y="4713"/>
                </a:cubicBezTo>
                <a:cubicBezTo>
                  <a:pt x="16028" y="5238"/>
                  <a:pt x="16522" y="6146"/>
                  <a:pt x="16687" y="6454"/>
                </a:cubicBezTo>
                <a:cubicBezTo>
                  <a:pt x="16836" y="6282"/>
                  <a:pt x="16981" y="6107"/>
                  <a:pt x="17121" y="5930"/>
                </a:cubicBezTo>
                <a:cubicBezTo>
                  <a:pt x="16947" y="5821"/>
                  <a:pt x="16604" y="5558"/>
                  <a:pt x="16108" y="4883"/>
                </a:cubicBezTo>
                <a:cubicBezTo>
                  <a:pt x="15117" y="3533"/>
                  <a:pt x="15592" y="3048"/>
                  <a:pt x="15590" y="3052"/>
                </a:cubicBezTo>
                <a:cubicBezTo>
                  <a:pt x="15590" y="3052"/>
                  <a:pt x="15616" y="3441"/>
                  <a:pt x="16182" y="3973"/>
                </a:cubicBezTo>
                <a:cubicBezTo>
                  <a:pt x="16680" y="4450"/>
                  <a:pt x="17195" y="5379"/>
                  <a:pt x="17338" y="5641"/>
                </a:cubicBezTo>
                <a:cubicBezTo>
                  <a:pt x="17464" y="5473"/>
                  <a:pt x="17587" y="5303"/>
                  <a:pt x="17705" y="5129"/>
                </a:cubicBezTo>
                <a:cubicBezTo>
                  <a:pt x="17542" y="5036"/>
                  <a:pt x="17218" y="4809"/>
                  <a:pt x="16741" y="4226"/>
                </a:cubicBezTo>
                <a:cubicBezTo>
                  <a:pt x="15783" y="3055"/>
                  <a:pt x="16229" y="2499"/>
                  <a:pt x="16227" y="2504"/>
                </a:cubicBezTo>
                <a:cubicBezTo>
                  <a:pt x="16228" y="2504"/>
                  <a:pt x="16253" y="2853"/>
                  <a:pt x="16787" y="3323"/>
                </a:cubicBezTo>
                <a:cubicBezTo>
                  <a:pt x="17251" y="3735"/>
                  <a:pt x="17744" y="4567"/>
                  <a:pt x="17898" y="4834"/>
                </a:cubicBezTo>
                <a:cubicBezTo>
                  <a:pt x="18009" y="4660"/>
                  <a:pt x="18114" y="4481"/>
                  <a:pt x="18216" y="4300"/>
                </a:cubicBezTo>
                <a:cubicBezTo>
                  <a:pt x="18069" y="4249"/>
                  <a:pt x="17812" y="4064"/>
                  <a:pt x="17366" y="3475"/>
                </a:cubicBezTo>
                <a:cubicBezTo>
                  <a:pt x="16540" y="2376"/>
                  <a:pt x="16949" y="1894"/>
                  <a:pt x="16950" y="1899"/>
                </a:cubicBezTo>
                <a:cubicBezTo>
                  <a:pt x="16950" y="1899"/>
                  <a:pt x="16972" y="2249"/>
                  <a:pt x="17459" y="2669"/>
                </a:cubicBezTo>
                <a:cubicBezTo>
                  <a:pt x="17866" y="3020"/>
                  <a:pt x="18264" y="3662"/>
                  <a:pt x="18421" y="3928"/>
                </a:cubicBezTo>
                <a:cubicBezTo>
                  <a:pt x="18510" y="3757"/>
                  <a:pt x="18594" y="3583"/>
                  <a:pt x="18674" y="3406"/>
                </a:cubicBezTo>
                <a:cubicBezTo>
                  <a:pt x="18547" y="3326"/>
                  <a:pt x="18341" y="3142"/>
                  <a:pt x="17996" y="2689"/>
                </a:cubicBezTo>
                <a:cubicBezTo>
                  <a:pt x="17285" y="1758"/>
                  <a:pt x="17728" y="1328"/>
                  <a:pt x="17731" y="1333"/>
                </a:cubicBezTo>
                <a:cubicBezTo>
                  <a:pt x="17732" y="1333"/>
                  <a:pt x="17719" y="1600"/>
                  <a:pt x="18115" y="2010"/>
                </a:cubicBezTo>
                <a:cubicBezTo>
                  <a:pt x="18397" y="2299"/>
                  <a:pt x="18659" y="2735"/>
                  <a:pt x="18829" y="3035"/>
                </a:cubicBezTo>
                <a:cubicBezTo>
                  <a:pt x="18893" y="2876"/>
                  <a:pt x="18958" y="2718"/>
                  <a:pt x="19015" y="2555"/>
                </a:cubicBezTo>
                <a:cubicBezTo>
                  <a:pt x="18919" y="2477"/>
                  <a:pt x="18775" y="2328"/>
                  <a:pt x="18491" y="1904"/>
                </a:cubicBezTo>
                <a:cubicBezTo>
                  <a:pt x="17910" y="1035"/>
                  <a:pt x="18402" y="749"/>
                  <a:pt x="18407" y="754"/>
                </a:cubicBezTo>
                <a:cubicBezTo>
                  <a:pt x="18407" y="753"/>
                  <a:pt x="18347" y="868"/>
                  <a:pt x="18658" y="1230"/>
                </a:cubicBezTo>
                <a:cubicBezTo>
                  <a:pt x="18870" y="1468"/>
                  <a:pt x="19045" y="1819"/>
                  <a:pt x="19164" y="2080"/>
                </a:cubicBezTo>
                <a:cubicBezTo>
                  <a:pt x="19176" y="2038"/>
                  <a:pt x="19189" y="1997"/>
                  <a:pt x="19201" y="1955"/>
                </a:cubicBezTo>
                <a:cubicBezTo>
                  <a:pt x="19257" y="1674"/>
                  <a:pt x="19325" y="1386"/>
                  <a:pt x="19415" y="1090"/>
                </a:cubicBezTo>
                <a:cubicBezTo>
                  <a:pt x="19554" y="632"/>
                  <a:pt x="19700" y="256"/>
                  <a:pt x="19842" y="16"/>
                </a:cubicBezTo>
                <a:cubicBezTo>
                  <a:pt x="19849" y="3"/>
                  <a:pt x="19865" y="-2"/>
                  <a:pt x="19886" y="0"/>
                </a:cubicBezTo>
                <a:close/>
              </a:path>
            </a:pathLst>
          </a:custGeom>
          <a:solidFill>
            <a:srgbClr val="FFFFFF"/>
          </a:solidFill>
          <a:ln w="12700">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16" name="Title Text"/>
          <p:cNvSpPr/>
          <p:nvPr/>
        </p:nvSpPr>
        <p:spPr>
          <a:xfrm>
            <a:off x="-13855" y="0"/>
            <a:ext cx="24411710" cy="1785938"/>
          </a:xfrm>
          <a:prstGeom prst="rect">
            <a:avLst/>
          </a:prstGeom>
          <a:solidFill>
            <a:srgbClr val="0091CE"/>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normAutofit/>
          </a:bodyPr>
          <a:lstStyle>
            <a:lvl1pPr algn="r">
              <a:defRPr sz="2900" b="0">
                <a:solidFill>
                  <a:srgbClr val="0091CE"/>
                </a:solidFill>
                <a:latin typeface="+mn-lt"/>
                <a:ea typeface="+mn-ea"/>
                <a:cs typeface="+mn-cs"/>
                <a:sym typeface="Helvetica Neue Medium"/>
              </a:defRPr>
            </a:lvl1pPr>
          </a:lstStyle>
          <a:p>
            <a:r>
              <a:t>Title Text</a:t>
            </a:r>
          </a:p>
        </p:txBody>
      </p:sp>
      <p:sp>
        <p:nvSpPr>
          <p:cNvPr id="17" name="Title Text"/>
          <p:cNvSpPr/>
          <p:nvPr/>
        </p:nvSpPr>
        <p:spPr>
          <a:xfrm>
            <a:off x="-13855" y="13523582"/>
            <a:ext cx="24411710" cy="191252"/>
          </a:xfrm>
          <a:prstGeom prst="rect">
            <a:avLst/>
          </a:prstGeom>
          <a:solidFill>
            <a:srgbClr val="0091CE"/>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normAutofit fontScale="25000" lnSpcReduction="20000"/>
          </a:bodyPr>
          <a:lstStyle>
            <a:lvl1pPr algn="r" defTabSz="328612">
              <a:defRPr sz="1200" b="0">
                <a:solidFill>
                  <a:srgbClr val="0091CE"/>
                </a:solidFill>
                <a:latin typeface="+mn-lt"/>
                <a:ea typeface="+mn-ea"/>
                <a:cs typeface="+mn-cs"/>
                <a:sym typeface="Helvetica Neue Medium"/>
              </a:defRPr>
            </a:lvl1pPr>
          </a:lstStyle>
          <a:p>
            <a:r>
              <a:t>Title Text</a:t>
            </a:r>
          </a:p>
        </p:txBody>
      </p:sp>
      <p:pic>
        <p:nvPicPr>
          <p:cNvPr id="18" name="eSchool Logo White.png" descr="eSchool Logo White.png"/>
          <p:cNvPicPr>
            <a:picLocks noChangeAspect="1"/>
          </p:cNvPicPr>
          <p:nvPr/>
        </p:nvPicPr>
        <p:blipFill>
          <a:blip r:embed="rId2"/>
          <a:stretch>
            <a:fillRect/>
          </a:stretch>
        </p:blipFill>
        <p:spPr>
          <a:xfrm>
            <a:off x="224366" y="61829"/>
            <a:ext cx="5688031" cy="1662279"/>
          </a:xfrm>
          <a:prstGeom prst="rect">
            <a:avLst/>
          </a:prstGeom>
          <a:ln w="12700">
            <a:miter lim="400000"/>
          </a:ln>
        </p:spPr>
      </p:pic>
      <p:pic>
        <p:nvPicPr>
          <p:cNvPr id="19" name="logo_white.ai" descr="logo_white.ai"/>
          <p:cNvPicPr>
            <a:picLocks noChangeAspect="1"/>
          </p:cNvPicPr>
          <p:nvPr/>
        </p:nvPicPr>
        <p:blipFill>
          <a:blip r:embed="rId3"/>
          <a:stretch>
            <a:fillRect/>
          </a:stretch>
        </p:blipFill>
        <p:spPr>
          <a:xfrm>
            <a:off x="21342749" y="284562"/>
            <a:ext cx="2710448" cy="1216813"/>
          </a:xfrm>
          <a:prstGeom prst="rect">
            <a:avLst/>
          </a:prstGeom>
          <a:ln w="12700">
            <a:miter lim="400000"/>
          </a:ln>
        </p:spPr>
      </p:pic>
      <p:sp>
        <p:nvSpPr>
          <p:cNvPr id="20" name="Slide Numb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27" name="Title Text"/>
          <p:cNvSpPr txBox="1">
            <a:spLocks noGrp="1"/>
          </p:cNvSpPr>
          <p:nvPr>
            <p:ph type="title"/>
          </p:nvPr>
        </p:nvSpPr>
        <p:spPr>
          <a:prstGeom prst="rect">
            <a:avLst/>
          </a:prstGeom>
        </p:spPr>
        <p:txBody>
          <a:bodyPr/>
          <a:lstStyle/>
          <a:p>
            <a:r>
              <a:t>Title Text</a:t>
            </a:r>
          </a:p>
        </p:txBody>
      </p:sp>
      <p:sp>
        <p:nvSpPr>
          <p:cNvPr id="28"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 Centre">
    <p:spTree>
      <p:nvGrpSpPr>
        <p:cNvPr id="1" name=""/>
        <p:cNvGrpSpPr/>
        <p:nvPr/>
      </p:nvGrpSpPr>
      <p:grpSpPr>
        <a:xfrm>
          <a:off x="0" y="0"/>
          <a:ext cx="0" cy="0"/>
          <a:chOff x="0" y="0"/>
          <a:chExt cx="0" cy="0"/>
        </a:xfrm>
      </p:grpSpPr>
      <p:sp>
        <p:nvSpPr>
          <p:cNvPr id="36" name="Title Text"/>
          <p:cNvSpPr txBox="1">
            <a:spLocks noGrp="1"/>
          </p:cNvSpPr>
          <p:nvPr>
            <p:ph type="title"/>
          </p:nvPr>
        </p:nvSpPr>
        <p:spPr>
          <a:xfrm>
            <a:off x="4833937" y="4536281"/>
            <a:ext cx="14716126" cy="4643438"/>
          </a:xfrm>
          <a:prstGeom prst="rect">
            <a:avLst/>
          </a:prstGeom>
        </p:spPr>
        <p:txBody>
          <a:bodyPr/>
          <a:lstStyle>
            <a:lvl1pPr>
              <a:defRPr>
                <a:solidFill>
                  <a:srgbClr val="000000"/>
                </a:solidFill>
              </a:defRPr>
            </a:lvl1pPr>
          </a:lstStyle>
          <a:p>
            <a:r>
              <a:t>Title Text</a:t>
            </a:r>
          </a:p>
        </p:txBody>
      </p:sp>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 - Top">
    <p:spTree>
      <p:nvGrpSpPr>
        <p:cNvPr id="1" name=""/>
        <p:cNvGrpSpPr/>
        <p:nvPr/>
      </p:nvGrpSpPr>
      <p:grpSpPr>
        <a:xfrm>
          <a:off x="0" y="0"/>
          <a:ext cx="0" cy="0"/>
          <a:chOff x="0" y="0"/>
          <a:chExt cx="0" cy="0"/>
        </a:xfrm>
      </p:grpSpPr>
      <p:sp>
        <p:nvSpPr>
          <p:cNvPr id="44" name="Title Text"/>
          <p:cNvSpPr txBox="1">
            <a:spLocks noGrp="1"/>
          </p:cNvSpPr>
          <p:nvPr>
            <p:ph type="title"/>
          </p:nvPr>
        </p:nvSpPr>
        <p:spPr>
          <a:xfrm>
            <a:off x="4387453" y="357187"/>
            <a:ext cx="15609094" cy="3036095"/>
          </a:xfrm>
          <a:prstGeom prst="rect">
            <a:avLst/>
          </a:prstGeom>
        </p:spPr>
        <p:txBody>
          <a:bodyPr/>
          <a:lstStyle>
            <a:lvl1pPr>
              <a:defRPr>
                <a:solidFill>
                  <a:srgbClr val="000000"/>
                </a:solidFill>
              </a:defRPr>
            </a:lvl1pPr>
          </a:lstStyle>
          <a:p>
            <a:r>
              <a:t>Title Text</a:t>
            </a: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52" name="Body Level One…"/>
          <p:cNvSpPr txBox="1">
            <a:spLocks noGrp="1"/>
          </p:cNvSpPr>
          <p:nvPr>
            <p:ph type="body" idx="1"/>
          </p:nvPr>
        </p:nvSpPr>
        <p:spPr>
          <a:xfrm>
            <a:off x="4387453" y="1785937"/>
            <a:ext cx="15609094" cy="101441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6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p:nvPr/>
        </p:nvSpPr>
        <p:spPr>
          <a:xfrm>
            <a:off x="-13855" y="0"/>
            <a:ext cx="24411710" cy="1785938"/>
          </a:xfrm>
          <a:prstGeom prst="rect">
            <a:avLst/>
          </a:prstGeom>
          <a:solidFill>
            <a:srgbClr val="0091CE"/>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normAutofit/>
          </a:bodyPr>
          <a:lstStyle>
            <a:lvl1pPr algn="r">
              <a:defRPr sz="2900" b="0">
                <a:solidFill>
                  <a:srgbClr val="0091CE"/>
                </a:solidFill>
                <a:latin typeface="+mn-lt"/>
                <a:ea typeface="+mn-ea"/>
                <a:cs typeface="+mn-cs"/>
                <a:sym typeface="Helvetica Neue Medium"/>
              </a:defRPr>
            </a:lvl1pPr>
          </a:lstStyle>
          <a:p>
            <a:r>
              <a:t>Title Text</a:t>
            </a:r>
          </a:p>
        </p:txBody>
      </p:sp>
      <p:sp>
        <p:nvSpPr>
          <p:cNvPr id="3" name="Title Text"/>
          <p:cNvSpPr txBox="1">
            <a:spLocks noGrp="1"/>
          </p:cNvSpPr>
          <p:nvPr>
            <p:ph type="title"/>
          </p:nvPr>
        </p:nvSpPr>
        <p:spPr>
          <a:xfrm>
            <a:off x="4387453" y="2053828"/>
            <a:ext cx="15609094" cy="30360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normAutofit/>
          </a:bodyPr>
          <a:lstStyle/>
          <a:p>
            <a:r>
              <a:t>Title Text</a:t>
            </a:r>
          </a:p>
        </p:txBody>
      </p:sp>
      <p:sp>
        <p:nvSpPr>
          <p:cNvPr id="4" name="Body Level One…"/>
          <p:cNvSpPr txBox="1">
            <a:spLocks noGrp="1"/>
          </p:cNvSpPr>
          <p:nvPr>
            <p:ph type="body" idx="1"/>
          </p:nvPr>
        </p:nvSpPr>
        <p:spPr>
          <a:xfrm>
            <a:off x="4387453" y="4375546"/>
            <a:ext cx="15609094" cy="884039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normAutofit/>
          </a:bodyPr>
          <a:lstStyle/>
          <a:p>
            <a:r>
              <a:t>Body Level One</a:t>
            </a:r>
          </a:p>
          <a:p>
            <a:pPr lvl="1"/>
            <a:r>
              <a:t>Body Level Two</a:t>
            </a:r>
          </a:p>
          <a:p>
            <a:pPr lvl="2"/>
            <a:r>
              <a:t>Body Level Three</a:t>
            </a:r>
          </a:p>
          <a:p>
            <a:pPr lvl="3"/>
            <a:r>
              <a:t>Body Level Four</a:t>
            </a:r>
          </a:p>
          <a:p>
            <a:pPr lvl="4"/>
            <a:r>
              <a:t>Body Level Five</a:t>
            </a:r>
          </a:p>
        </p:txBody>
      </p:sp>
      <p:pic>
        <p:nvPicPr>
          <p:cNvPr id="5" name="logo_white.ai" descr="logo_white.ai"/>
          <p:cNvPicPr>
            <a:picLocks noChangeAspect="1"/>
          </p:cNvPicPr>
          <p:nvPr/>
        </p:nvPicPr>
        <p:blipFill>
          <a:blip r:embed="rId8"/>
          <a:stretch>
            <a:fillRect/>
          </a:stretch>
        </p:blipFill>
        <p:spPr>
          <a:xfrm>
            <a:off x="21342750" y="284562"/>
            <a:ext cx="2710448" cy="1216813"/>
          </a:xfrm>
          <a:prstGeom prst="rect">
            <a:avLst/>
          </a:prstGeom>
          <a:ln w="12700">
            <a:miter lim="400000"/>
          </a:ln>
        </p:spPr>
      </p:pic>
      <p:sp>
        <p:nvSpPr>
          <p:cNvPr id="6" name="Title Text"/>
          <p:cNvSpPr/>
          <p:nvPr/>
        </p:nvSpPr>
        <p:spPr>
          <a:xfrm>
            <a:off x="-13855" y="13523582"/>
            <a:ext cx="24411710" cy="191252"/>
          </a:xfrm>
          <a:prstGeom prst="rect">
            <a:avLst/>
          </a:prstGeom>
          <a:solidFill>
            <a:srgbClr val="0091CE"/>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normAutofit fontScale="25000" lnSpcReduction="20000"/>
          </a:bodyPr>
          <a:lstStyle>
            <a:lvl1pPr algn="r" defTabSz="328612">
              <a:defRPr sz="1200" b="0">
                <a:solidFill>
                  <a:srgbClr val="0091CE"/>
                </a:solidFill>
                <a:latin typeface="+mn-lt"/>
                <a:ea typeface="+mn-ea"/>
                <a:cs typeface="+mn-cs"/>
                <a:sym typeface="Helvetica Neue Medium"/>
              </a:defRPr>
            </a:lvl1pPr>
          </a:lstStyle>
          <a:p>
            <a:r>
              <a:t>Title Text</a:t>
            </a:r>
          </a:p>
        </p:txBody>
      </p:sp>
      <p:pic>
        <p:nvPicPr>
          <p:cNvPr id="7" name="eSchool Logo White.png" descr="eSchool Logo White.png"/>
          <p:cNvPicPr>
            <a:picLocks noChangeAspect="1"/>
          </p:cNvPicPr>
          <p:nvPr/>
        </p:nvPicPr>
        <p:blipFill>
          <a:blip r:embed="rId9"/>
          <a:stretch>
            <a:fillRect/>
          </a:stretch>
        </p:blipFill>
        <p:spPr>
          <a:xfrm>
            <a:off x="228600" y="61829"/>
            <a:ext cx="5688031" cy="1662279"/>
          </a:xfrm>
          <a:prstGeom prst="rect">
            <a:avLst/>
          </a:prstGeom>
          <a:ln w="12700">
            <a:miter lim="400000"/>
          </a:ln>
        </p:spPr>
      </p:pic>
      <p:sp>
        <p:nvSpPr>
          <p:cNvPr id="8" name="Slide Number"/>
          <p:cNvSpPr txBox="1">
            <a:spLocks noGrp="1"/>
          </p:cNvSpPr>
          <p:nvPr>
            <p:ph type="sldNum" sz="quarter" idx="2"/>
          </p:nvPr>
        </p:nvSpPr>
        <p:spPr>
          <a:xfrm>
            <a:off x="11954103" y="13073062"/>
            <a:ext cx="466269" cy="477671"/>
          </a:xfrm>
          <a:prstGeom prst="rect">
            <a:avLst/>
          </a:prstGeom>
          <a:ln w="12700">
            <a:miter lim="400000"/>
          </a:ln>
        </p:spPr>
        <p:txBody>
          <a:bodyPr wrap="none" lIns="71437" tIns="71437" rIns="71437" bIns="71437">
            <a:spAutoFit/>
          </a:bodyPr>
          <a:lstStyle>
            <a:lvl1pPr>
              <a:defRPr sz="2200" b="0">
                <a:latin typeface="Helvetica Neue Light"/>
                <a:ea typeface="Helvetica Neue Light"/>
                <a:cs typeface="Helvetica Neue Light"/>
                <a:sym typeface="Helvetica Neue Light"/>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ransition spd="med"/>
  <p:txStyles>
    <p:titleStyle>
      <a:lvl1pPr marL="0" marR="0" indent="0" algn="ctr" defTabSz="821531" latinLnBrk="0">
        <a:lnSpc>
          <a:spcPct val="100000"/>
        </a:lnSpc>
        <a:spcBef>
          <a:spcPts val="0"/>
        </a:spcBef>
        <a:spcAft>
          <a:spcPts val="0"/>
        </a:spcAft>
        <a:buClrTx/>
        <a:buSzTx/>
        <a:buFontTx/>
        <a:buNone/>
        <a:tabLst/>
        <a:defRPr sz="11200" b="0" i="0" u="none" strike="noStrike" cap="none" spc="0" baseline="0">
          <a:solidFill>
            <a:srgbClr val="00A3DA"/>
          </a:solidFill>
          <a:uFillTx/>
          <a:latin typeface="Avenir Book"/>
          <a:ea typeface="Avenir Book"/>
          <a:cs typeface="Avenir Book"/>
          <a:sym typeface="Avenir Book"/>
        </a:defRPr>
      </a:lvl1pPr>
      <a:lvl2pPr marL="0" marR="0" indent="0" algn="ctr" defTabSz="821531" latinLnBrk="0">
        <a:lnSpc>
          <a:spcPct val="100000"/>
        </a:lnSpc>
        <a:spcBef>
          <a:spcPts val="0"/>
        </a:spcBef>
        <a:spcAft>
          <a:spcPts val="0"/>
        </a:spcAft>
        <a:buClrTx/>
        <a:buSzTx/>
        <a:buFontTx/>
        <a:buNone/>
        <a:tabLst/>
        <a:defRPr sz="11200" b="0" i="0" u="none" strike="noStrike" cap="none" spc="0" baseline="0">
          <a:solidFill>
            <a:srgbClr val="00A3DA"/>
          </a:solidFill>
          <a:uFillTx/>
          <a:latin typeface="Avenir Book"/>
          <a:ea typeface="Avenir Book"/>
          <a:cs typeface="Avenir Book"/>
          <a:sym typeface="Avenir Book"/>
        </a:defRPr>
      </a:lvl2pPr>
      <a:lvl3pPr marL="0" marR="0" indent="0" algn="ctr" defTabSz="821531" latinLnBrk="0">
        <a:lnSpc>
          <a:spcPct val="100000"/>
        </a:lnSpc>
        <a:spcBef>
          <a:spcPts val="0"/>
        </a:spcBef>
        <a:spcAft>
          <a:spcPts val="0"/>
        </a:spcAft>
        <a:buClrTx/>
        <a:buSzTx/>
        <a:buFontTx/>
        <a:buNone/>
        <a:tabLst/>
        <a:defRPr sz="11200" b="0" i="0" u="none" strike="noStrike" cap="none" spc="0" baseline="0">
          <a:solidFill>
            <a:srgbClr val="00A3DA"/>
          </a:solidFill>
          <a:uFillTx/>
          <a:latin typeface="Avenir Book"/>
          <a:ea typeface="Avenir Book"/>
          <a:cs typeface="Avenir Book"/>
          <a:sym typeface="Avenir Book"/>
        </a:defRPr>
      </a:lvl3pPr>
      <a:lvl4pPr marL="0" marR="0" indent="0" algn="ctr" defTabSz="821531" latinLnBrk="0">
        <a:lnSpc>
          <a:spcPct val="100000"/>
        </a:lnSpc>
        <a:spcBef>
          <a:spcPts val="0"/>
        </a:spcBef>
        <a:spcAft>
          <a:spcPts val="0"/>
        </a:spcAft>
        <a:buClrTx/>
        <a:buSzTx/>
        <a:buFontTx/>
        <a:buNone/>
        <a:tabLst/>
        <a:defRPr sz="11200" b="0" i="0" u="none" strike="noStrike" cap="none" spc="0" baseline="0">
          <a:solidFill>
            <a:srgbClr val="00A3DA"/>
          </a:solidFill>
          <a:uFillTx/>
          <a:latin typeface="Avenir Book"/>
          <a:ea typeface="Avenir Book"/>
          <a:cs typeface="Avenir Book"/>
          <a:sym typeface="Avenir Book"/>
        </a:defRPr>
      </a:lvl4pPr>
      <a:lvl5pPr marL="0" marR="0" indent="0" algn="ctr" defTabSz="821531" latinLnBrk="0">
        <a:lnSpc>
          <a:spcPct val="100000"/>
        </a:lnSpc>
        <a:spcBef>
          <a:spcPts val="0"/>
        </a:spcBef>
        <a:spcAft>
          <a:spcPts val="0"/>
        </a:spcAft>
        <a:buClrTx/>
        <a:buSzTx/>
        <a:buFontTx/>
        <a:buNone/>
        <a:tabLst/>
        <a:defRPr sz="11200" b="0" i="0" u="none" strike="noStrike" cap="none" spc="0" baseline="0">
          <a:solidFill>
            <a:srgbClr val="00A3DA"/>
          </a:solidFill>
          <a:uFillTx/>
          <a:latin typeface="Avenir Book"/>
          <a:ea typeface="Avenir Book"/>
          <a:cs typeface="Avenir Book"/>
          <a:sym typeface="Avenir Book"/>
        </a:defRPr>
      </a:lvl5pPr>
      <a:lvl6pPr marL="0" marR="0" indent="0" algn="ctr" defTabSz="821531" latinLnBrk="0">
        <a:lnSpc>
          <a:spcPct val="100000"/>
        </a:lnSpc>
        <a:spcBef>
          <a:spcPts val="0"/>
        </a:spcBef>
        <a:spcAft>
          <a:spcPts val="0"/>
        </a:spcAft>
        <a:buClrTx/>
        <a:buSzTx/>
        <a:buFontTx/>
        <a:buNone/>
        <a:tabLst/>
        <a:defRPr sz="11200" b="0" i="0" u="none" strike="noStrike" cap="none" spc="0" baseline="0">
          <a:solidFill>
            <a:srgbClr val="00A3DA"/>
          </a:solidFill>
          <a:uFillTx/>
          <a:latin typeface="Avenir Book"/>
          <a:ea typeface="Avenir Book"/>
          <a:cs typeface="Avenir Book"/>
          <a:sym typeface="Avenir Book"/>
        </a:defRPr>
      </a:lvl6pPr>
      <a:lvl7pPr marL="0" marR="0" indent="0" algn="ctr" defTabSz="821531" latinLnBrk="0">
        <a:lnSpc>
          <a:spcPct val="100000"/>
        </a:lnSpc>
        <a:spcBef>
          <a:spcPts val="0"/>
        </a:spcBef>
        <a:spcAft>
          <a:spcPts val="0"/>
        </a:spcAft>
        <a:buClrTx/>
        <a:buSzTx/>
        <a:buFontTx/>
        <a:buNone/>
        <a:tabLst/>
        <a:defRPr sz="11200" b="0" i="0" u="none" strike="noStrike" cap="none" spc="0" baseline="0">
          <a:solidFill>
            <a:srgbClr val="00A3DA"/>
          </a:solidFill>
          <a:uFillTx/>
          <a:latin typeface="Avenir Book"/>
          <a:ea typeface="Avenir Book"/>
          <a:cs typeface="Avenir Book"/>
          <a:sym typeface="Avenir Book"/>
        </a:defRPr>
      </a:lvl7pPr>
      <a:lvl8pPr marL="0" marR="0" indent="0" algn="ctr" defTabSz="821531" latinLnBrk="0">
        <a:lnSpc>
          <a:spcPct val="100000"/>
        </a:lnSpc>
        <a:spcBef>
          <a:spcPts val="0"/>
        </a:spcBef>
        <a:spcAft>
          <a:spcPts val="0"/>
        </a:spcAft>
        <a:buClrTx/>
        <a:buSzTx/>
        <a:buFontTx/>
        <a:buNone/>
        <a:tabLst/>
        <a:defRPr sz="11200" b="0" i="0" u="none" strike="noStrike" cap="none" spc="0" baseline="0">
          <a:solidFill>
            <a:srgbClr val="00A3DA"/>
          </a:solidFill>
          <a:uFillTx/>
          <a:latin typeface="Avenir Book"/>
          <a:ea typeface="Avenir Book"/>
          <a:cs typeface="Avenir Book"/>
          <a:sym typeface="Avenir Book"/>
        </a:defRPr>
      </a:lvl8pPr>
      <a:lvl9pPr marL="0" marR="0" indent="0" algn="ctr" defTabSz="821531" latinLnBrk="0">
        <a:lnSpc>
          <a:spcPct val="100000"/>
        </a:lnSpc>
        <a:spcBef>
          <a:spcPts val="0"/>
        </a:spcBef>
        <a:spcAft>
          <a:spcPts val="0"/>
        </a:spcAft>
        <a:buClrTx/>
        <a:buSzTx/>
        <a:buFontTx/>
        <a:buNone/>
        <a:tabLst/>
        <a:defRPr sz="11200" b="0" i="0" u="none" strike="noStrike" cap="none" spc="0" baseline="0">
          <a:solidFill>
            <a:srgbClr val="00A3DA"/>
          </a:solidFill>
          <a:uFillTx/>
          <a:latin typeface="Avenir Book"/>
          <a:ea typeface="Avenir Book"/>
          <a:cs typeface="Avenir Book"/>
          <a:sym typeface="Avenir Book"/>
        </a:defRPr>
      </a:lvl9pPr>
    </p:titleStyle>
    <p:bodyStyle>
      <a:lvl1pPr marL="611187" marR="0" indent="-611187" algn="l" defTabSz="821531"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Avenir Book"/>
          <a:ea typeface="Avenir Book"/>
          <a:cs typeface="Avenir Book"/>
          <a:sym typeface="Avenir Book"/>
        </a:defRPr>
      </a:lvl1pPr>
      <a:lvl2pPr marL="1055687" marR="0" indent="-611187" algn="l" defTabSz="821531"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Avenir Book"/>
          <a:ea typeface="Avenir Book"/>
          <a:cs typeface="Avenir Book"/>
          <a:sym typeface="Avenir Book"/>
        </a:defRPr>
      </a:lvl2pPr>
      <a:lvl3pPr marL="1500187" marR="0" indent="-611187" algn="l" defTabSz="821531"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Avenir Book"/>
          <a:ea typeface="Avenir Book"/>
          <a:cs typeface="Avenir Book"/>
          <a:sym typeface="Avenir Book"/>
        </a:defRPr>
      </a:lvl3pPr>
      <a:lvl4pPr marL="1944687" marR="0" indent="-611187" algn="l" defTabSz="821531"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Avenir Book"/>
          <a:ea typeface="Avenir Book"/>
          <a:cs typeface="Avenir Book"/>
          <a:sym typeface="Avenir Book"/>
        </a:defRPr>
      </a:lvl4pPr>
      <a:lvl5pPr marL="2389187" marR="0" indent="-611187" algn="l" defTabSz="821531"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Avenir Book"/>
          <a:ea typeface="Avenir Book"/>
          <a:cs typeface="Avenir Book"/>
          <a:sym typeface="Avenir Book"/>
        </a:defRPr>
      </a:lvl5pPr>
      <a:lvl6pPr marL="2833687" marR="0" indent="-611187" algn="l" defTabSz="821531"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Avenir Book"/>
          <a:ea typeface="Avenir Book"/>
          <a:cs typeface="Avenir Book"/>
          <a:sym typeface="Avenir Book"/>
        </a:defRPr>
      </a:lvl6pPr>
      <a:lvl7pPr marL="3278187" marR="0" indent="-611187" algn="l" defTabSz="821531"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Avenir Book"/>
          <a:ea typeface="Avenir Book"/>
          <a:cs typeface="Avenir Book"/>
          <a:sym typeface="Avenir Book"/>
        </a:defRPr>
      </a:lvl7pPr>
      <a:lvl8pPr marL="3722687" marR="0" indent="-611187" algn="l" defTabSz="821531"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Avenir Book"/>
          <a:ea typeface="Avenir Book"/>
          <a:cs typeface="Avenir Book"/>
          <a:sym typeface="Avenir Book"/>
        </a:defRPr>
      </a:lvl8pPr>
      <a:lvl9pPr marL="4167187" marR="0" indent="-611187" algn="l" defTabSz="821531" latinLnBrk="0">
        <a:lnSpc>
          <a:spcPct val="100000"/>
        </a:lnSpc>
        <a:spcBef>
          <a:spcPts val="5900"/>
        </a:spcBef>
        <a:spcAft>
          <a:spcPts val="0"/>
        </a:spcAft>
        <a:buClrTx/>
        <a:buSzPct val="145000"/>
        <a:buFontTx/>
        <a:buChar char="•"/>
        <a:tabLst/>
        <a:defRPr sz="4400" b="0" i="0" u="none" strike="noStrike" cap="none" spc="0" baseline="0">
          <a:solidFill>
            <a:srgbClr val="000000"/>
          </a:solidFill>
          <a:uFillTx/>
          <a:latin typeface="Avenir Book"/>
          <a:ea typeface="Avenir Book"/>
          <a:cs typeface="Avenir Book"/>
          <a:sym typeface="Avenir Book"/>
        </a:defRPr>
      </a:lvl9pPr>
    </p:bodyStyle>
    <p:otherStyle>
      <a:lvl1pPr marL="0" marR="0" indent="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1pPr>
      <a:lvl2pPr marL="0" marR="0" indent="2286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2pPr>
      <a:lvl3pPr marL="0" marR="0" indent="4572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3pPr>
      <a:lvl4pPr marL="0" marR="0" indent="6858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4pPr>
      <a:lvl5pPr marL="0" marR="0" indent="9144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5pPr>
      <a:lvl6pPr marL="0" marR="0" indent="11430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6pPr>
      <a:lvl7pPr marL="0" marR="0" indent="13716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7pPr>
      <a:lvl8pPr marL="0" marR="0" indent="16002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8pPr>
      <a:lvl9pPr marL="0" marR="0" indent="1828800" algn="ctr" defTabSz="821531"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www.immigration.govt.nz/"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jpg"/><Relationship Id="rId4" Type="http://schemas.openxmlformats.org/officeDocument/2006/relationships/hyperlink" Target="https://www.immigration.govt.nz/new-zealand-visas/visas/visa/full-fee-paying-student-visa"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drive.google.com/file/d/1bbyU_zjVYGz04CCNqexqnfas4MP93xNC/view?usp=sharin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iaa.govt.nz/assets/documents/factsheets/factsheet-education-providers.pdf"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hyperlink" Target="https://www.immigration.govt.nz/new-zealand-visas/preparing-a-visa-application/your-journey-to-new-zealand/before-you-travel-to-new-zealand/visa-waiver-countrie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hyperlink" Target="https://gazette.govt.nz/notice/id/2023-go633"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immigration.govt.nz/new-zealand-visas/preparing-a-visa-application/medical-info/countries-with-a-low-incidence-of-tb"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s://www.immigration.govt.nz/new-zealand-visas/preparing-a-visa-application/medical-info/panel-physicians"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Auckland_Boy's_Grammar_School.jpg" descr="Auckland_Boy's_Grammar_School.jpg"/>
          <p:cNvPicPr>
            <a:picLocks noChangeAspect="1"/>
          </p:cNvPicPr>
          <p:nvPr/>
        </p:nvPicPr>
        <p:blipFill>
          <a:blip r:embed="rId2"/>
          <a:stretch>
            <a:fillRect/>
          </a:stretch>
        </p:blipFill>
        <p:spPr>
          <a:xfrm>
            <a:off x="25687949" y="2186087"/>
            <a:ext cx="14637306" cy="10977979"/>
          </a:xfrm>
          <a:prstGeom prst="rect">
            <a:avLst/>
          </a:prstGeom>
          <a:ln w="12700">
            <a:miter lim="400000"/>
          </a:ln>
        </p:spPr>
      </p:pic>
      <p:pic>
        <p:nvPicPr>
          <p:cNvPr id="70" name="Thinking Gal.png" descr="Thinking Gal.png"/>
          <p:cNvPicPr>
            <a:picLocks noChangeAspect="1"/>
          </p:cNvPicPr>
          <p:nvPr/>
        </p:nvPicPr>
        <p:blipFill>
          <a:blip r:embed="rId3"/>
          <a:stretch>
            <a:fillRect/>
          </a:stretch>
        </p:blipFill>
        <p:spPr>
          <a:xfrm flipH="1">
            <a:off x="24599258" y="-2856905"/>
            <a:ext cx="4974831" cy="7571185"/>
          </a:xfrm>
          <a:prstGeom prst="rect">
            <a:avLst/>
          </a:prstGeom>
          <a:ln w="12700">
            <a:miter lim="400000"/>
          </a:ln>
        </p:spPr>
      </p:pic>
      <p:sp>
        <p:nvSpPr>
          <p:cNvPr id="71" name="Quote Bubble"/>
          <p:cNvSpPr/>
          <p:nvPr/>
        </p:nvSpPr>
        <p:spPr>
          <a:xfrm>
            <a:off x="24871655" y="-271414"/>
            <a:ext cx="5545678" cy="3234148"/>
          </a:xfrm>
          <a:prstGeom prst="wedgeEllipseCallout">
            <a:avLst>
              <a:gd name="adj1" fmla="val -49255"/>
              <a:gd name="adj2" fmla="val 70439"/>
            </a:avLst>
          </a:prstGeom>
          <a:solidFill>
            <a:srgbClr val="E8EEFC"/>
          </a:solidFill>
          <a:ln w="12700">
            <a:solidFill>
              <a:srgbClr val="000000"/>
            </a:solidFill>
            <a:miter lim="400000"/>
          </a:ln>
        </p:spPr>
        <p:txBody>
          <a:bodyPr lIns="71437" tIns="71437" rIns="71437" bIns="71437" anchor="ctr"/>
          <a:lstStyle/>
          <a:p>
            <a:pPr>
              <a:defRPr sz="3000" b="0">
                <a:solidFill>
                  <a:srgbClr val="FFFFFF"/>
                </a:solidFill>
                <a:latin typeface="+mn-lt"/>
                <a:ea typeface="+mn-ea"/>
                <a:cs typeface="+mn-cs"/>
                <a:sym typeface="Helvetica Neue Medium"/>
              </a:defRPr>
            </a:pPr>
            <a:endParaRPr/>
          </a:p>
        </p:txBody>
      </p:sp>
      <p:sp>
        <p:nvSpPr>
          <p:cNvPr id="72" name="Welcome to Subject…"/>
          <p:cNvSpPr txBox="1"/>
          <p:nvPr/>
        </p:nvSpPr>
        <p:spPr>
          <a:xfrm>
            <a:off x="1903972" y="3931238"/>
            <a:ext cx="20576055" cy="58535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spAutoFit/>
          </a:bodyPr>
          <a:lstStyle/>
          <a:p>
            <a:pPr>
              <a:defRPr sz="5300" b="0">
                <a:solidFill>
                  <a:srgbClr val="D29D00"/>
                </a:solidFill>
                <a:latin typeface="Avenir Heavy"/>
                <a:ea typeface="Avenir Heavy"/>
                <a:cs typeface="Avenir Heavy"/>
                <a:sym typeface="Avenir Heavy"/>
              </a:defRPr>
            </a:pPr>
            <a:r>
              <a:rPr dirty="0"/>
              <a:t>Welcome to </a:t>
            </a:r>
            <a:r>
              <a:rPr lang="en-NZ" dirty="0"/>
              <a:t>Ground Level Immigration Issues with an immigration adviser</a:t>
            </a:r>
            <a:endParaRPr dirty="0"/>
          </a:p>
          <a:p>
            <a:pPr>
              <a:defRPr sz="5300" b="0">
                <a:solidFill>
                  <a:srgbClr val="D29D00"/>
                </a:solidFill>
                <a:latin typeface="Avenir Heavy"/>
                <a:ea typeface="Avenir Heavy"/>
                <a:cs typeface="Avenir Heavy"/>
                <a:sym typeface="Avenir Heavy"/>
              </a:defRPr>
            </a:pPr>
            <a:endParaRPr dirty="0"/>
          </a:p>
          <a:p>
            <a:pPr>
              <a:defRPr sz="5300" b="0">
                <a:solidFill>
                  <a:srgbClr val="D29D00"/>
                </a:solidFill>
                <a:latin typeface="Avenir Heavy"/>
                <a:ea typeface="Avenir Heavy"/>
                <a:cs typeface="Avenir Heavy"/>
                <a:sym typeface="Avenir Heavy"/>
              </a:defRPr>
            </a:pPr>
            <a:r>
              <a:rPr dirty="0"/>
              <a:t>with</a:t>
            </a:r>
          </a:p>
          <a:p>
            <a:pPr>
              <a:defRPr sz="5300" b="0">
                <a:solidFill>
                  <a:srgbClr val="D29D00"/>
                </a:solidFill>
                <a:latin typeface="Avenir Heavy"/>
                <a:ea typeface="Avenir Heavy"/>
                <a:cs typeface="Avenir Heavy"/>
                <a:sym typeface="Avenir Heavy"/>
              </a:defRPr>
            </a:pPr>
            <a:endParaRPr dirty="0"/>
          </a:p>
          <a:p>
            <a:pPr>
              <a:defRPr sz="5300" b="0">
                <a:solidFill>
                  <a:srgbClr val="D29D00"/>
                </a:solidFill>
                <a:latin typeface="Avenir Heavy"/>
                <a:ea typeface="Avenir Heavy"/>
                <a:cs typeface="Avenir Heavy"/>
                <a:sym typeface="Avenir Heavy"/>
              </a:defRPr>
            </a:pPr>
            <a:r>
              <a:rPr lang="en-NZ" dirty="0"/>
              <a:t>Cathi Fourie</a:t>
            </a:r>
          </a:p>
          <a:p>
            <a:pPr>
              <a:defRPr sz="5300" b="0">
                <a:solidFill>
                  <a:srgbClr val="D29D00"/>
                </a:solidFill>
                <a:latin typeface="Avenir Heavy"/>
                <a:ea typeface="Avenir Heavy"/>
                <a:cs typeface="Avenir Heavy"/>
                <a:sym typeface="Avenir Heavy"/>
              </a:defRPr>
            </a:pPr>
            <a:r>
              <a:rPr lang="en-NZ" dirty="0"/>
              <a:t>Director of International Students at </a:t>
            </a:r>
            <a:r>
              <a:rPr lang="en-NZ" dirty="0" err="1"/>
              <a:t>Te</a:t>
            </a:r>
            <a:r>
              <a:rPr lang="en-NZ" dirty="0"/>
              <a:t> Puke High School and </a:t>
            </a:r>
          </a:p>
          <a:p>
            <a:pPr>
              <a:defRPr sz="5300" b="0">
                <a:solidFill>
                  <a:srgbClr val="D29D00"/>
                </a:solidFill>
                <a:latin typeface="Avenir Heavy"/>
                <a:ea typeface="Avenir Heavy"/>
                <a:cs typeface="Avenir Heavy"/>
                <a:sym typeface="Avenir Heavy"/>
              </a:defRPr>
            </a:pPr>
            <a:r>
              <a:rPr lang="en-NZ" dirty="0"/>
              <a:t>Licensed Immigration Adviser</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le"/>
          <p:cNvSpPr txBox="1">
            <a:spLocks noGrp="1"/>
          </p:cNvSpPr>
          <p:nvPr>
            <p:ph type="title"/>
          </p:nvPr>
        </p:nvSpPr>
        <p:spPr>
          <a:xfrm>
            <a:off x="1507524" y="1927654"/>
            <a:ext cx="22323023" cy="1754660"/>
          </a:xfrm>
          <a:prstGeom prst="rect">
            <a:avLst/>
          </a:prstGeom>
        </p:spPr>
        <p:txBody>
          <a:bodyPr>
            <a:normAutofit fontScale="90000"/>
          </a:bodyPr>
          <a:lstStyle/>
          <a:p>
            <a:r>
              <a:rPr lang="en-NZ" dirty="0"/>
              <a:t>Student visa application</a:t>
            </a:r>
            <a:endParaRPr dirty="0"/>
          </a:p>
        </p:txBody>
      </p:sp>
      <p:sp>
        <p:nvSpPr>
          <p:cNvPr id="4" name="TextBox 3">
            <a:extLst>
              <a:ext uri="{FF2B5EF4-FFF2-40B4-BE49-F238E27FC236}">
                <a16:creationId xmlns:a16="http://schemas.microsoft.com/office/drawing/2014/main" id="{A34207EE-6593-44F6-A938-C5DC46501E4D}"/>
              </a:ext>
            </a:extLst>
          </p:cNvPr>
          <p:cNvSpPr txBox="1"/>
          <p:nvPr/>
        </p:nvSpPr>
        <p:spPr>
          <a:xfrm>
            <a:off x="437147" y="5102954"/>
            <a:ext cx="23509705" cy="112550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spAutoFit/>
          </a:bodyPr>
          <a:lstStyle/>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The INZ website has many useful resources</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Go to </a:t>
            </a:r>
            <a:r>
              <a:rPr lang="en-NZ" sz="3600" dirty="0">
                <a:latin typeface="Arial" panose="020B0604020202020204" pitchFamily="34" charset="0"/>
                <a:cs typeface="Arial" panose="020B0604020202020204" pitchFamily="34" charset="0"/>
                <a:hlinkClick r:id="rId3"/>
              </a:rPr>
              <a:t>www.immigration.govt.nz</a:t>
            </a:r>
            <a:r>
              <a:rPr lang="en-NZ" sz="3600" dirty="0">
                <a:latin typeface="Arial" panose="020B0604020202020204" pitchFamily="34" charset="0"/>
                <a:cs typeface="Arial" panose="020B0604020202020204" pitchFamily="34" charset="0"/>
              </a:rPr>
              <a:t> </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Search for Fee Paying Student Visa</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A </a:t>
            </a:r>
            <a:r>
              <a:rPr lang="en-NZ" sz="3600" dirty="0">
                <a:latin typeface="Arial" panose="020B0604020202020204" pitchFamily="34" charset="0"/>
                <a:cs typeface="Arial" panose="020B0604020202020204" pitchFamily="34" charset="0"/>
                <a:hlinkClick r:id="rId4"/>
              </a:rPr>
              <a:t>generic page </a:t>
            </a:r>
            <a:r>
              <a:rPr lang="en-NZ" sz="3600" dirty="0">
                <a:latin typeface="Arial" panose="020B0604020202020204" pitchFamily="34" charset="0"/>
                <a:cs typeface="Arial" panose="020B0604020202020204" pitchFamily="34" charset="0"/>
              </a:rPr>
              <a:t>will pop up</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At the bottom of the page you can customise the nationality and where the student is applying from</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This will give you country specific information and evidence required to support the application</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This also gives you information as to the specific fees, a checklist if it is a first time applicant or a subsequent application and average processing times </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Make a .pdf copy of the application and ask student/parents to check before they sign the INZ1226 declaration</a:t>
            </a:r>
          </a:p>
          <a:p>
            <a:pPr marL="457200" indent="-457200" algn="l">
              <a:lnSpc>
                <a:spcPct val="150000"/>
              </a:lnSpc>
              <a:buFont typeface="Arial" panose="020B0604020202020204" pitchFamily="34" charset="0"/>
              <a:buChar char="•"/>
            </a:pPr>
            <a:endParaRPr lang="en-NZ" sz="3600" dirty="0">
              <a:latin typeface="Arial" panose="020B0604020202020204" pitchFamily="34" charset="0"/>
              <a:cs typeface="Arial" panose="020B0604020202020204" pitchFamily="34" charset="0"/>
            </a:endParaRPr>
          </a:p>
          <a:p>
            <a:pPr marL="457200" indent="-457200" algn="l">
              <a:lnSpc>
                <a:spcPct val="150000"/>
              </a:lnSpc>
              <a:buFont typeface="Arial" panose="020B0604020202020204" pitchFamily="34" charset="0"/>
              <a:buChar char="•"/>
            </a:pPr>
            <a:endParaRPr lang="en-NZ" dirty="0">
              <a:latin typeface="Arial" panose="020B0604020202020204" pitchFamily="34" charset="0"/>
              <a:cs typeface="Arial" panose="020B0604020202020204" pitchFamily="34" charset="0"/>
            </a:endParaRPr>
          </a:p>
          <a:p>
            <a:pPr algn="l">
              <a:lnSpc>
                <a:spcPct val="150000"/>
              </a:lnSpc>
            </a:pPr>
            <a:endParaRPr lang="en-NZ" dirty="0">
              <a:latin typeface="Arial" panose="020B0604020202020204" pitchFamily="34" charset="0"/>
              <a:cs typeface="Arial" panose="020B0604020202020204" pitchFamily="34" charset="0"/>
            </a:endParaRPr>
          </a:p>
          <a:p>
            <a:endParaRPr lang="en-NZ" sz="3200" dirty="0">
              <a:latin typeface="Arial" panose="020B0604020202020204" pitchFamily="34" charset="0"/>
              <a:cs typeface="Arial" panose="020B0604020202020204" pitchFamily="34" charset="0"/>
            </a:endParaRPr>
          </a:p>
        </p:txBody>
      </p:sp>
      <p:sp>
        <p:nvSpPr>
          <p:cNvPr id="2" name="Arrow: Right 1">
            <a:extLst>
              <a:ext uri="{FF2B5EF4-FFF2-40B4-BE49-F238E27FC236}">
                <a16:creationId xmlns:a16="http://schemas.microsoft.com/office/drawing/2014/main" id="{97361B59-4234-4AFF-93A1-345570539C79}"/>
              </a:ext>
            </a:extLst>
          </p:cNvPr>
          <p:cNvSpPr/>
          <p:nvPr/>
        </p:nvSpPr>
        <p:spPr>
          <a:xfrm>
            <a:off x="9078685" y="6885600"/>
            <a:ext cx="1926771" cy="914400"/>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NZ" sz="30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5" name="Picture 4">
            <a:extLst>
              <a:ext uri="{FF2B5EF4-FFF2-40B4-BE49-F238E27FC236}">
                <a16:creationId xmlns:a16="http://schemas.microsoft.com/office/drawing/2014/main" id="{DD573F61-88B2-4B42-996F-033A03C9AA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69448" y="6006348"/>
            <a:ext cx="7179809" cy="2672903"/>
          </a:xfrm>
          <a:prstGeom prst="rect">
            <a:avLst/>
          </a:prstGeom>
        </p:spPr>
      </p:pic>
      <p:pic>
        <p:nvPicPr>
          <p:cNvPr id="6" name="Picture 5">
            <a:extLst>
              <a:ext uri="{FF2B5EF4-FFF2-40B4-BE49-F238E27FC236}">
                <a16:creationId xmlns:a16="http://schemas.microsoft.com/office/drawing/2014/main" id="{6A941DFA-FA9E-4FF0-A976-BD4E6E20A061}"/>
              </a:ext>
            </a:extLst>
          </p:cNvPr>
          <p:cNvPicPr>
            <a:picLocks noChangeAspect="1"/>
          </p:cNvPicPr>
          <p:nvPr/>
        </p:nvPicPr>
        <p:blipFill>
          <a:blip r:embed="rId6"/>
          <a:stretch>
            <a:fillRect/>
          </a:stretch>
        </p:blipFill>
        <p:spPr>
          <a:xfrm>
            <a:off x="889540" y="2101329"/>
            <a:ext cx="5238750" cy="2857500"/>
          </a:xfrm>
          <a:prstGeom prst="rect">
            <a:avLst/>
          </a:prstGeom>
        </p:spPr>
      </p:pic>
    </p:spTree>
    <p:extLst>
      <p:ext uri="{BB962C8B-B14F-4D97-AF65-F5344CB8AC3E}">
        <p14:creationId xmlns:p14="http://schemas.microsoft.com/office/powerpoint/2010/main" val="3477271646"/>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le"/>
          <p:cNvSpPr txBox="1">
            <a:spLocks noGrp="1"/>
          </p:cNvSpPr>
          <p:nvPr>
            <p:ph type="title"/>
          </p:nvPr>
        </p:nvSpPr>
        <p:spPr>
          <a:xfrm>
            <a:off x="1507524" y="1927654"/>
            <a:ext cx="22323023" cy="1754660"/>
          </a:xfrm>
          <a:prstGeom prst="rect">
            <a:avLst/>
          </a:prstGeom>
        </p:spPr>
        <p:txBody>
          <a:bodyPr>
            <a:normAutofit fontScale="90000"/>
          </a:bodyPr>
          <a:lstStyle/>
          <a:p>
            <a:r>
              <a:rPr lang="en-NZ" dirty="0"/>
              <a:t>Issues identified by INZ</a:t>
            </a:r>
            <a:endParaRPr dirty="0"/>
          </a:p>
        </p:txBody>
      </p:sp>
      <p:sp>
        <p:nvSpPr>
          <p:cNvPr id="4" name="TextBox 3">
            <a:extLst>
              <a:ext uri="{FF2B5EF4-FFF2-40B4-BE49-F238E27FC236}">
                <a16:creationId xmlns:a16="http://schemas.microsoft.com/office/drawing/2014/main" id="{A34207EE-6593-44F6-A938-C5DC46501E4D}"/>
              </a:ext>
            </a:extLst>
          </p:cNvPr>
          <p:cNvSpPr txBox="1"/>
          <p:nvPr/>
        </p:nvSpPr>
        <p:spPr>
          <a:xfrm>
            <a:off x="495246" y="3530079"/>
            <a:ext cx="23509705" cy="137537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spAutoFit/>
          </a:bodyPr>
          <a:lstStyle/>
          <a:p>
            <a:pPr algn="l">
              <a:lnSpc>
                <a:spcPct val="150000"/>
              </a:lnSpc>
            </a:pPr>
            <a:endParaRPr lang="en-NZ" dirty="0">
              <a:latin typeface="Arial" panose="020B0604020202020204" pitchFamily="34" charset="0"/>
              <a:cs typeface="Arial" panose="020B0604020202020204" pitchFamily="34" charset="0"/>
            </a:endParaRPr>
          </a:p>
          <a:p>
            <a:endParaRPr lang="en-NZ" sz="32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C4E27E32-A9C5-4B29-9EEF-C0AD8B8C781D}"/>
              </a:ext>
            </a:extLst>
          </p:cNvPr>
          <p:cNvSpPr txBox="1"/>
          <p:nvPr/>
        </p:nvSpPr>
        <p:spPr>
          <a:xfrm>
            <a:off x="320842" y="4110816"/>
            <a:ext cx="23509705" cy="679224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spAutoFit/>
          </a:bodyPr>
          <a:lstStyle/>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r>
              <a:rPr lang="en-NZ" sz="3600" dirty="0"/>
              <a:t>Use the checklist provided </a:t>
            </a:r>
          </a:p>
          <a:p>
            <a:pPr marL="1338263" marR="0" indent="1176338" algn="l" defTabSz="821531" rtl="0" fontAlgn="auto" latinLnBrk="0" hangingPunct="0">
              <a:lnSpc>
                <a:spcPct val="100000"/>
              </a:lnSpc>
              <a:spcBef>
                <a:spcPts val="0"/>
              </a:spcBef>
              <a:spcAft>
                <a:spcPts val="0"/>
              </a:spcAft>
              <a:buClrTx/>
              <a:buSzTx/>
              <a:buFont typeface="Wingdings" panose="05000000000000000000" pitchFamily="2" charset="2"/>
              <a:buChar char="q"/>
              <a:tabLst/>
            </a:pPr>
            <a:r>
              <a:rPr lang="en-NZ" sz="3600" dirty="0"/>
              <a:t>1</a:t>
            </a:r>
            <a:r>
              <a:rPr lang="en-NZ" sz="3600" baseline="30000" dirty="0"/>
              <a:t>st</a:t>
            </a:r>
            <a:r>
              <a:rPr lang="en-NZ" sz="3600" dirty="0"/>
              <a:t> time student visa application </a:t>
            </a:r>
            <a:r>
              <a:rPr lang="en-NZ" sz="3600" dirty="0">
                <a:hlinkClick r:id="rId3"/>
              </a:rPr>
              <a:t>checklist</a:t>
            </a:r>
            <a:endParaRPr lang="en-NZ" sz="3600" dirty="0"/>
          </a:p>
          <a:p>
            <a:pPr marL="1338263" marR="0" indent="1176338" algn="l" defTabSz="821531" rtl="0" fontAlgn="auto" latinLnBrk="0" hangingPunct="0">
              <a:lnSpc>
                <a:spcPct val="100000"/>
              </a:lnSpc>
              <a:spcBef>
                <a:spcPts val="0"/>
              </a:spcBef>
              <a:spcAft>
                <a:spcPts val="0"/>
              </a:spcAft>
              <a:buClrTx/>
              <a:buSzTx/>
              <a:buFont typeface="Wingdings" panose="05000000000000000000" pitchFamily="2" charset="2"/>
              <a:buChar char="q"/>
              <a:tabLst/>
            </a:pPr>
            <a:r>
              <a:rPr lang="en-NZ" sz="3600" dirty="0"/>
              <a:t>Continuing international student visa application checklist</a:t>
            </a:r>
          </a:p>
          <a:p>
            <a:pPr marL="1338263" marR="0" algn="l" defTabSz="821531" rtl="0" fontAlgn="auto" latinLnBrk="0" hangingPunct="0">
              <a:lnSpc>
                <a:spcPct val="100000"/>
              </a:lnSpc>
              <a:spcBef>
                <a:spcPts val="0"/>
              </a:spcBef>
              <a:spcAft>
                <a:spcPts val="0"/>
              </a:spcAft>
              <a:buClrTx/>
              <a:buSzTx/>
              <a:tabLst/>
            </a:pPr>
            <a:endParaRPr lang="en-NZ" sz="3600" dirty="0"/>
          </a:p>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r>
              <a:rPr lang="en-NZ" sz="3600" dirty="0"/>
              <a:t> Ensure that all supporting documentation is uploaded:</a:t>
            </a:r>
          </a:p>
          <a:p>
            <a:pPr marL="2514600" lvl="2" indent="-1176338" algn="l">
              <a:buFont typeface="Wingdings" panose="05000000000000000000" pitchFamily="2" charset="2"/>
              <a:buChar char="q"/>
            </a:pPr>
            <a:r>
              <a:rPr kumimoji="0" lang="en-NZ" sz="3600" b="1" i="0" u="none" strike="noStrike" cap="none" spc="0" normalizeH="0" baseline="0" dirty="0">
                <a:ln>
                  <a:noFill/>
                </a:ln>
                <a:solidFill>
                  <a:srgbClr val="000000"/>
                </a:solidFill>
                <a:effectLst/>
                <a:uFillTx/>
                <a:latin typeface="Helvetica Neue"/>
                <a:ea typeface="Helvetica Neue"/>
                <a:cs typeface="Helvetica Neue"/>
                <a:sym typeface="Helvetica Neue"/>
              </a:rPr>
              <a:t> Tuition Fee receipt</a:t>
            </a:r>
          </a:p>
          <a:p>
            <a:pPr marL="2514600" lvl="6" indent="-1176338" algn="l">
              <a:buFont typeface="Wingdings" panose="05000000000000000000" pitchFamily="2" charset="2"/>
              <a:buChar char="q"/>
            </a:pPr>
            <a:r>
              <a:rPr kumimoji="0" lang="en-NZ" sz="3600" b="1" i="0" u="none" strike="noStrike" cap="none" spc="0" normalizeH="0" baseline="0" dirty="0">
                <a:ln>
                  <a:noFill/>
                </a:ln>
                <a:solidFill>
                  <a:srgbClr val="000000"/>
                </a:solidFill>
                <a:effectLst/>
                <a:uFillTx/>
                <a:latin typeface="Helvetica Neue"/>
                <a:ea typeface="Helvetica Neue"/>
                <a:cs typeface="Helvetica Neue"/>
                <a:sym typeface="Helvetica Neue"/>
              </a:rPr>
              <a:t>  Offer of place which is compliant with INZ instructions</a:t>
            </a:r>
          </a:p>
          <a:p>
            <a:pPr marL="2514600" lvl="6" indent="-1176338" algn="l">
              <a:buFont typeface="Wingdings" panose="05000000000000000000" pitchFamily="2" charset="2"/>
              <a:buChar char="q"/>
            </a:pPr>
            <a:r>
              <a:rPr lang="en-NZ" sz="3600" dirty="0"/>
              <a:t>  Ensure that all documents not in English are translated</a:t>
            </a:r>
          </a:p>
          <a:p>
            <a:pPr marL="2514600" lvl="6" indent="-1176338" algn="l">
              <a:buFont typeface="Wingdings" panose="05000000000000000000" pitchFamily="2" charset="2"/>
              <a:buChar char="q"/>
            </a:pPr>
            <a:r>
              <a:rPr kumimoji="0" lang="en-NZ" sz="3600" b="1" i="0" u="none" strike="noStrike" cap="none" spc="0" normalizeH="0" baseline="0" dirty="0">
                <a:ln>
                  <a:noFill/>
                </a:ln>
                <a:solidFill>
                  <a:srgbClr val="000000"/>
                </a:solidFill>
                <a:effectLst/>
                <a:uFillTx/>
                <a:latin typeface="Helvetica Neue"/>
                <a:ea typeface="Helvetica Neue"/>
                <a:cs typeface="Helvetica Neue"/>
                <a:sym typeface="Helvetica Neue"/>
              </a:rPr>
              <a:t>  Incorrect category of student is selected:  Be sure to sel</a:t>
            </a:r>
            <a:r>
              <a:rPr lang="en-NZ" sz="3600" dirty="0"/>
              <a:t>ect fee-paying student</a:t>
            </a:r>
          </a:p>
          <a:p>
            <a:pPr marL="2514600" lvl="6" indent="-1176338" algn="l">
              <a:buFont typeface="Wingdings" panose="05000000000000000000" pitchFamily="2" charset="2"/>
              <a:buChar char="q"/>
            </a:pPr>
            <a:r>
              <a:rPr lang="en-NZ" sz="3600" dirty="0"/>
              <a:t>  Only apply for a pathway student visa if this is relevant and you are part of the pathway pilot</a:t>
            </a:r>
          </a:p>
          <a:p>
            <a:pPr marL="2613025" lvl="6" indent="-1274763" algn="l">
              <a:buFont typeface="Wingdings" panose="05000000000000000000" pitchFamily="2" charset="2"/>
              <a:buChar char="q"/>
            </a:pPr>
            <a:r>
              <a:rPr lang="en-NZ" sz="3600" dirty="0"/>
              <a:t> Offshore students should apply at least 8 weeks before the start of the course but no more than three months before the start of the course</a:t>
            </a:r>
            <a:endParaRPr kumimoji="0" lang="en-NZ" sz="36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pic>
        <p:nvPicPr>
          <p:cNvPr id="3" name="Picture 2">
            <a:extLst>
              <a:ext uri="{FF2B5EF4-FFF2-40B4-BE49-F238E27FC236}">
                <a16:creationId xmlns:a16="http://schemas.microsoft.com/office/drawing/2014/main" id="{78F8EC43-120A-426A-A333-3638F53FE860}"/>
              </a:ext>
            </a:extLst>
          </p:cNvPr>
          <p:cNvPicPr>
            <a:picLocks noChangeAspect="1"/>
          </p:cNvPicPr>
          <p:nvPr/>
        </p:nvPicPr>
        <p:blipFill>
          <a:blip r:embed="rId4"/>
          <a:stretch>
            <a:fillRect/>
          </a:stretch>
        </p:blipFill>
        <p:spPr>
          <a:xfrm>
            <a:off x="17145000" y="3682314"/>
            <a:ext cx="5225142" cy="4155400"/>
          </a:xfrm>
          <a:prstGeom prst="rect">
            <a:avLst/>
          </a:prstGeom>
        </p:spPr>
      </p:pic>
    </p:spTree>
    <p:extLst>
      <p:ext uri="{BB962C8B-B14F-4D97-AF65-F5344CB8AC3E}">
        <p14:creationId xmlns:p14="http://schemas.microsoft.com/office/powerpoint/2010/main" val="2959791845"/>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le"/>
          <p:cNvSpPr txBox="1">
            <a:spLocks noGrp="1"/>
          </p:cNvSpPr>
          <p:nvPr>
            <p:ph type="title"/>
          </p:nvPr>
        </p:nvSpPr>
        <p:spPr>
          <a:xfrm>
            <a:off x="1507524" y="1927654"/>
            <a:ext cx="22323023" cy="1754660"/>
          </a:xfrm>
          <a:prstGeom prst="rect">
            <a:avLst/>
          </a:prstGeom>
        </p:spPr>
        <p:txBody>
          <a:bodyPr>
            <a:normAutofit fontScale="90000"/>
          </a:bodyPr>
          <a:lstStyle/>
          <a:p>
            <a:r>
              <a:rPr lang="en-NZ" dirty="0"/>
              <a:t>Interim Visas</a:t>
            </a:r>
            <a:endParaRPr dirty="0"/>
          </a:p>
        </p:txBody>
      </p:sp>
      <p:sp>
        <p:nvSpPr>
          <p:cNvPr id="4" name="TextBox 3">
            <a:extLst>
              <a:ext uri="{FF2B5EF4-FFF2-40B4-BE49-F238E27FC236}">
                <a16:creationId xmlns:a16="http://schemas.microsoft.com/office/drawing/2014/main" id="{A34207EE-6593-44F6-A938-C5DC46501E4D}"/>
              </a:ext>
            </a:extLst>
          </p:cNvPr>
          <p:cNvSpPr txBox="1"/>
          <p:nvPr/>
        </p:nvSpPr>
        <p:spPr>
          <a:xfrm>
            <a:off x="495246" y="3530079"/>
            <a:ext cx="23509705" cy="137537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spAutoFit/>
          </a:bodyPr>
          <a:lstStyle/>
          <a:p>
            <a:pPr algn="l">
              <a:lnSpc>
                <a:spcPct val="150000"/>
              </a:lnSpc>
            </a:pPr>
            <a:endParaRPr lang="en-NZ" dirty="0">
              <a:latin typeface="Arial" panose="020B0604020202020204" pitchFamily="34" charset="0"/>
              <a:cs typeface="Arial" panose="020B0604020202020204" pitchFamily="34" charset="0"/>
            </a:endParaRPr>
          </a:p>
          <a:p>
            <a:endParaRPr lang="en-NZ" sz="32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C4E27E32-A9C5-4B29-9EEF-C0AD8B8C781D}"/>
              </a:ext>
            </a:extLst>
          </p:cNvPr>
          <p:cNvSpPr txBox="1"/>
          <p:nvPr/>
        </p:nvSpPr>
        <p:spPr>
          <a:xfrm>
            <a:off x="320842" y="4442105"/>
            <a:ext cx="23509705" cy="73462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spAutoFit/>
          </a:bodyPr>
          <a:lstStyle/>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r>
              <a:rPr lang="en-NZ" sz="3600" dirty="0"/>
              <a:t>Interim visas are designed to ensure an applicant remains lawful in New Zealand while a decision is pending on a visa application</a:t>
            </a:r>
          </a:p>
          <a:p>
            <a:pPr marR="0" algn="l" defTabSz="821531" rtl="0" fontAlgn="auto" latinLnBrk="0" hangingPunct="0">
              <a:lnSpc>
                <a:spcPct val="100000"/>
              </a:lnSpc>
              <a:spcBef>
                <a:spcPts val="0"/>
              </a:spcBef>
              <a:spcAft>
                <a:spcPts val="0"/>
              </a:spcAft>
              <a:buClrTx/>
              <a:buSzTx/>
              <a:tabLst/>
            </a:pPr>
            <a:endParaRPr lang="en-NZ" sz="3600" dirty="0"/>
          </a:p>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r>
              <a:rPr lang="en-NZ" sz="3600" dirty="0"/>
              <a:t>This is usually automated and will be issued before the expiry date of the current visa</a:t>
            </a:r>
          </a:p>
          <a:p>
            <a:pPr marR="0" algn="l" defTabSz="821531" rtl="0" fontAlgn="auto" latinLnBrk="0" hangingPunct="0">
              <a:lnSpc>
                <a:spcPct val="100000"/>
              </a:lnSpc>
              <a:spcBef>
                <a:spcPts val="0"/>
              </a:spcBef>
              <a:spcAft>
                <a:spcPts val="0"/>
              </a:spcAft>
              <a:buClrTx/>
              <a:buSzTx/>
              <a:tabLst/>
            </a:pPr>
            <a:endParaRPr lang="en-NZ" sz="3600" dirty="0"/>
          </a:p>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r>
              <a:rPr lang="en-NZ" sz="3600" dirty="0"/>
              <a:t>You cannot apply for an interim visa</a:t>
            </a:r>
          </a:p>
          <a:p>
            <a:pPr marR="0" algn="l" defTabSz="821531" rtl="0" fontAlgn="auto" latinLnBrk="0" hangingPunct="0">
              <a:lnSpc>
                <a:spcPct val="100000"/>
              </a:lnSpc>
              <a:spcBef>
                <a:spcPts val="0"/>
              </a:spcBef>
              <a:spcAft>
                <a:spcPts val="0"/>
              </a:spcAft>
              <a:buClrTx/>
              <a:buSzTx/>
              <a:tabLst/>
            </a:pPr>
            <a:endParaRPr lang="en-NZ" sz="3600" dirty="0"/>
          </a:p>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r>
              <a:rPr lang="en-NZ" sz="3600" dirty="0"/>
              <a:t>An interim visa is usually valid for six months or until the visa application is decided</a:t>
            </a:r>
          </a:p>
          <a:p>
            <a:pPr marR="0" algn="l" defTabSz="821531" rtl="0" fontAlgn="auto" latinLnBrk="0" hangingPunct="0">
              <a:lnSpc>
                <a:spcPct val="100000"/>
              </a:lnSpc>
              <a:spcBef>
                <a:spcPts val="0"/>
              </a:spcBef>
              <a:spcAft>
                <a:spcPts val="0"/>
              </a:spcAft>
              <a:buClrTx/>
              <a:buSzTx/>
              <a:tabLst/>
            </a:pPr>
            <a:endParaRPr lang="en-NZ" sz="3600" dirty="0"/>
          </a:p>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r>
              <a:rPr lang="en-NZ" sz="3600" dirty="0"/>
              <a:t>If the visa application is declined, the interim visa will expire 21 days after the decline decision has been made and the student must leave New Zealand</a:t>
            </a:r>
          </a:p>
          <a:p>
            <a:pPr marR="0" algn="l" defTabSz="821531" rtl="0" fontAlgn="auto" latinLnBrk="0" hangingPunct="0">
              <a:lnSpc>
                <a:spcPct val="100000"/>
              </a:lnSpc>
              <a:spcBef>
                <a:spcPts val="0"/>
              </a:spcBef>
              <a:spcAft>
                <a:spcPts val="0"/>
              </a:spcAft>
              <a:buClrTx/>
              <a:buSzTx/>
              <a:tabLst/>
            </a:pPr>
            <a:endParaRPr lang="en-NZ" sz="3600" dirty="0"/>
          </a:p>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r>
              <a:rPr lang="en-NZ" sz="3600" dirty="0"/>
              <a:t>You cannot apply for a further visa while holding an interim visa</a:t>
            </a:r>
          </a:p>
        </p:txBody>
      </p:sp>
      <p:pic>
        <p:nvPicPr>
          <p:cNvPr id="3" name="Picture 2">
            <a:extLst>
              <a:ext uri="{FF2B5EF4-FFF2-40B4-BE49-F238E27FC236}">
                <a16:creationId xmlns:a16="http://schemas.microsoft.com/office/drawing/2014/main" id="{1A758907-F854-4855-AF3E-897C12CBCAFB}"/>
              </a:ext>
            </a:extLst>
          </p:cNvPr>
          <p:cNvPicPr>
            <a:picLocks noChangeAspect="1"/>
          </p:cNvPicPr>
          <p:nvPr/>
        </p:nvPicPr>
        <p:blipFill>
          <a:blip r:embed="rId3"/>
          <a:stretch>
            <a:fillRect/>
          </a:stretch>
        </p:blipFill>
        <p:spPr>
          <a:xfrm>
            <a:off x="2480582" y="1616081"/>
            <a:ext cx="4400550" cy="2667000"/>
          </a:xfrm>
          <a:prstGeom prst="rect">
            <a:avLst/>
          </a:prstGeom>
        </p:spPr>
      </p:pic>
    </p:spTree>
    <p:extLst>
      <p:ext uri="{BB962C8B-B14F-4D97-AF65-F5344CB8AC3E}">
        <p14:creationId xmlns:p14="http://schemas.microsoft.com/office/powerpoint/2010/main" val="4216371822"/>
      </p:ext>
    </p:extLst>
  </p:cSld>
  <p:clrMapOvr>
    <a:masterClrMapping/>
  </p:clrMapOvr>
  <mc:AlternateContent xmlns:mc="http://schemas.openxmlformats.org/markup-compatibility/2006">
    <mc:Choice xmlns:p14="http://schemas.microsoft.com/office/powerpoint/2010/main" Requires="p14">
      <p:transition spd="slow" p14:dur="1500">
        <p:dissolve/>
      </p:transition>
    </mc:Choice>
    <mc:Fallback>
      <p:transition spd="slow">
        <p:dissolv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le"/>
          <p:cNvSpPr txBox="1">
            <a:spLocks noGrp="1"/>
          </p:cNvSpPr>
          <p:nvPr>
            <p:ph type="title"/>
          </p:nvPr>
        </p:nvSpPr>
        <p:spPr>
          <a:xfrm>
            <a:off x="1507524" y="1927654"/>
            <a:ext cx="22323023" cy="1754660"/>
          </a:xfrm>
          <a:prstGeom prst="rect">
            <a:avLst/>
          </a:prstGeom>
        </p:spPr>
        <p:txBody>
          <a:bodyPr>
            <a:normAutofit fontScale="90000"/>
          </a:bodyPr>
          <a:lstStyle/>
          <a:p>
            <a:r>
              <a:rPr lang="en-NZ" dirty="0"/>
              <a:t>Request for further information/PPI</a:t>
            </a:r>
            <a:endParaRPr dirty="0"/>
          </a:p>
        </p:txBody>
      </p:sp>
      <p:sp>
        <p:nvSpPr>
          <p:cNvPr id="4" name="TextBox 3">
            <a:extLst>
              <a:ext uri="{FF2B5EF4-FFF2-40B4-BE49-F238E27FC236}">
                <a16:creationId xmlns:a16="http://schemas.microsoft.com/office/drawing/2014/main" id="{A34207EE-6593-44F6-A938-C5DC46501E4D}"/>
              </a:ext>
            </a:extLst>
          </p:cNvPr>
          <p:cNvSpPr txBox="1"/>
          <p:nvPr/>
        </p:nvSpPr>
        <p:spPr>
          <a:xfrm>
            <a:off x="495246" y="3530079"/>
            <a:ext cx="23509705" cy="137537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spAutoFit/>
          </a:bodyPr>
          <a:lstStyle/>
          <a:p>
            <a:pPr algn="l">
              <a:lnSpc>
                <a:spcPct val="150000"/>
              </a:lnSpc>
            </a:pPr>
            <a:endParaRPr lang="en-NZ" dirty="0">
              <a:latin typeface="Arial" panose="020B0604020202020204" pitchFamily="34" charset="0"/>
              <a:cs typeface="Arial" panose="020B0604020202020204" pitchFamily="34" charset="0"/>
            </a:endParaRPr>
          </a:p>
          <a:p>
            <a:endParaRPr lang="en-NZ" sz="32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C4E27E32-A9C5-4B29-9EEF-C0AD8B8C781D}"/>
              </a:ext>
            </a:extLst>
          </p:cNvPr>
          <p:cNvSpPr txBox="1"/>
          <p:nvPr/>
        </p:nvSpPr>
        <p:spPr>
          <a:xfrm>
            <a:off x="320842" y="4110816"/>
            <a:ext cx="23509705" cy="84542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spAutoFit/>
          </a:bodyPr>
          <a:lstStyle/>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r>
              <a:rPr lang="en-NZ" sz="3600" dirty="0"/>
              <a:t>There is no requirement for INZ to seek further information if an applicant is offshore and the application is not decision ready and/or missing key documentation</a:t>
            </a:r>
          </a:p>
          <a:p>
            <a:pPr marR="0" algn="l" defTabSz="821531" rtl="0" fontAlgn="auto" latinLnBrk="0" hangingPunct="0">
              <a:lnSpc>
                <a:spcPct val="100000"/>
              </a:lnSpc>
              <a:spcBef>
                <a:spcPts val="0"/>
              </a:spcBef>
              <a:spcAft>
                <a:spcPts val="0"/>
              </a:spcAft>
              <a:buClrTx/>
              <a:buSzTx/>
              <a:tabLst/>
            </a:pPr>
            <a:endParaRPr lang="en-NZ" sz="3600" dirty="0"/>
          </a:p>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r>
              <a:rPr lang="en-NZ" sz="3600" dirty="0"/>
              <a:t>The Immigration Officer has every right to decline the application as a decision can only be made on the evidence that is presented to INZ at the time of lodging the application</a:t>
            </a:r>
          </a:p>
          <a:p>
            <a:pPr marR="0" algn="l" defTabSz="821531" rtl="0" fontAlgn="auto" latinLnBrk="0" hangingPunct="0">
              <a:lnSpc>
                <a:spcPct val="100000"/>
              </a:lnSpc>
              <a:spcBef>
                <a:spcPts val="0"/>
              </a:spcBef>
              <a:spcAft>
                <a:spcPts val="0"/>
              </a:spcAft>
              <a:buClrTx/>
              <a:buSzTx/>
              <a:tabLst/>
            </a:pPr>
            <a:endParaRPr lang="en-NZ" sz="3600" dirty="0"/>
          </a:p>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r>
              <a:rPr lang="en-NZ" sz="3600" dirty="0"/>
              <a:t>Generally, if a client is onshore INZ will seek further information if required to make a decision but this, does of course delay the decision on an application</a:t>
            </a:r>
          </a:p>
          <a:p>
            <a:pPr marR="0" algn="l" defTabSz="821531" rtl="0" fontAlgn="auto" latinLnBrk="0" hangingPunct="0">
              <a:lnSpc>
                <a:spcPct val="100000"/>
              </a:lnSpc>
              <a:spcBef>
                <a:spcPts val="0"/>
              </a:spcBef>
              <a:spcAft>
                <a:spcPts val="0"/>
              </a:spcAft>
              <a:buClrTx/>
              <a:buSzTx/>
              <a:tabLst/>
            </a:pPr>
            <a:endParaRPr lang="en-NZ" sz="3600" dirty="0"/>
          </a:p>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r>
              <a:rPr lang="en-NZ" sz="3600" dirty="0"/>
              <a:t>Potentially prejudicial information is information that INZ may hold about an applicant which may have an adverse effect on the outcome of the application</a:t>
            </a:r>
          </a:p>
          <a:p>
            <a:pPr marR="0" algn="l" defTabSz="821531" rtl="0" fontAlgn="auto" latinLnBrk="0" hangingPunct="0">
              <a:lnSpc>
                <a:spcPct val="100000"/>
              </a:lnSpc>
              <a:spcBef>
                <a:spcPts val="0"/>
              </a:spcBef>
              <a:spcAft>
                <a:spcPts val="0"/>
              </a:spcAft>
              <a:buClrTx/>
              <a:buSzTx/>
              <a:tabLst/>
            </a:pPr>
            <a:endParaRPr lang="en-NZ" sz="3600" dirty="0"/>
          </a:p>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r>
              <a:rPr lang="en-NZ" sz="3600" dirty="0"/>
              <a:t>Again for onshore applicants, INZ will provide the applicant with an opportunity to provide further information regarding the situation but for offshore applicants this is not a requirement.  I would strongly urge you to advise your student to seek professional advice if a PPI is received</a:t>
            </a:r>
          </a:p>
        </p:txBody>
      </p:sp>
      <p:pic>
        <p:nvPicPr>
          <p:cNvPr id="3" name="Picture 2">
            <a:extLst>
              <a:ext uri="{FF2B5EF4-FFF2-40B4-BE49-F238E27FC236}">
                <a16:creationId xmlns:a16="http://schemas.microsoft.com/office/drawing/2014/main" id="{2658BDC8-0923-4012-8022-1EFB79DA2E04}"/>
              </a:ext>
            </a:extLst>
          </p:cNvPr>
          <p:cNvPicPr>
            <a:picLocks noChangeAspect="1"/>
          </p:cNvPicPr>
          <p:nvPr/>
        </p:nvPicPr>
        <p:blipFill>
          <a:blip r:embed="rId3"/>
          <a:stretch>
            <a:fillRect/>
          </a:stretch>
        </p:blipFill>
        <p:spPr>
          <a:xfrm>
            <a:off x="433710" y="1753379"/>
            <a:ext cx="2766690" cy="2237764"/>
          </a:xfrm>
          <a:prstGeom prst="rect">
            <a:avLst/>
          </a:prstGeom>
        </p:spPr>
      </p:pic>
    </p:spTree>
    <p:extLst>
      <p:ext uri="{BB962C8B-B14F-4D97-AF65-F5344CB8AC3E}">
        <p14:creationId xmlns:p14="http://schemas.microsoft.com/office/powerpoint/2010/main" val="3166032031"/>
      </p:ext>
    </p:extLst>
  </p:cSld>
  <p:clrMapOvr>
    <a:masterClrMapping/>
  </p:clrMapOvr>
  <mc:AlternateContent xmlns:mc="http://schemas.openxmlformats.org/markup-compatibility/2006">
    <mc:Choice xmlns:p14="http://schemas.microsoft.com/office/powerpoint/2010/main" Requires="p14">
      <p:transition spd="slow" p14:dur="1500">
        <p:dissolve/>
      </p:transition>
    </mc:Choice>
    <mc:Fallback>
      <p:transition spd="slow">
        <p:dissolv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le"/>
          <p:cNvSpPr txBox="1">
            <a:spLocks noGrp="1"/>
          </p:cNvSpPr>
          <p:nvPr>
            <p:ph type="title"/>
          </p:nvPr>
        </p:nvSpPr>
        <p:spPr>
          <a:xfrm>
            <a:off x="1507524" y="1927654"/>
            <a:ext cx="22323023" cy="1754660"/>
          </a:xfrm>
          <a:prstGeom prst="rect">
            <a:avLst/>
          </a:prstGeom>
        </p:spPr>
        <p:txBody>
          <a:bodyPr>
            <a:normAutofit fontScale="90000"/>
          </a:bodyPr>
          <a:lstStyle/>
          <a:p>
            <a:r>
              <a:rPr lang="en-NZ" dirty="0"/>
              <a:t>Right of reconsideration</a:t>
            </a:r>
            <a:endParaRPr dirty="0"/>
          </a:p>
        </p:txBody>
      </p:sp>
      <p:sp>
        <p:nvSpPr>
          <p:cNvPr id="4" name="TextBox 3">
            <a:extLst>
              <a:ext uri="{FF2B5EF4-FFF2-40B4-BE49-F238E27FC236}">
                <a16:creationId xmlns:a16="http://schemas.microsoft.com/office/drawing/2014/main" id="{A34207EE-6593-44F6-A938-C5DC46501E4D}"/>
              </a:ext>
            </a:extLst>
          </p:cNvPr>
          <p:cNvSpPr txBox="1"/>
          <p:nvPr/>
        </p:nvSpPr>
        <p:spPr>
          <a:xfrm>
            <a:off x="495246" y="3530079"/>
            <a:ext cx="23509705" cy="137537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spAutoFit/>
          </a:bodyPr>
          <a:lstStyle/>
          <a:p>
            <a:pPr algn="l">
              <a:lnSpc>
                <a:spcPct val="150000"/>
              </a:lnSpc>
            </a:pPr>
            <a:endParaRPr lang="en-NZ" dirty="0">
              <a:latin typeface="Arial" panose="020B0604020202020204" pitchFamily="34" charset="0"/>
              <a:cs typeface="Arial" panose="020B0604020202020204" pitchFamily="34" charset="0"/>
            </a:endParaRPr>
          </a:p>
          <a:p>
            <a:endParaRPr lang="en-NZ" sz="32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C4E27E32-A9C5-4B29-9EEF-C0AD8B8C781D}"/>
              </a:ext>
            </a:extLst>
          </p:cNvPr>
          <p:cNvSpPr txBox="1"/>
          <p:nvPr/>
        </p:nvSpPr>
        <p:spPr>
          <a:xfrm>
            <a:off x="320842" y="4110816"/>
            <a:ext cx="23509705" cy="3837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spAutoFit/>
          </a:bodyPr>
          <a:lstStyle/>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r>
              <a:rPr lang="en-NZ" sz="4000" dirty="0"/>
              <a:t>An applicant who is onshore and has a visa application declined has 14 days to request a reconsideration from INZ.  This application must then be evaluated and decided by a different immigration officer</a:t>
            </a:r>
          </a:p>
          <a:p>
            <a:pPr marR="0" algn="l" defTabSz="821531" rtl="0" fontAlgn="auto" latinLnBrk="0" hangingPunct="0">
              <a:lnSpc>
                <a:spcPct val="100000"/>
              </a:lnSpc>
              <a:spcBef>
                <a:spcPts val="0"/>
              </a:spcBef>
              <a:spcAft>
                <a:spcPts val="0"/>
              </a:spcAft>
              <a:buClrTx/>
              <a:buSzTx/>
              <a:tabLst/>
            </a:pPr>
            <a:endParaRPr lang="en-NZ" sz="4000" dirty="0"/>
          </a:p>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r>
              <a:rPr lang="en-NZ" sz="4000" dirty="0"/>
              <a:t>An offshore application has no right of reconsideration but is free to apply for a subsequent visa</a:t>
            </a:r>
          </a:p>
        </p:txBody>
      </p:sp>
      <p:pic>
        <p:nvPicPr>
          <p:cNvPr id="3" name="Picture 2">
            <a:extLst>
              <a:ext uri="{FF2B5EF4-FFF2-40B4-BE49-F238E27FC236}">
                <a16:creationId xmlns:a16="http://schemas.microsoft.com/office/drawing/2014/main" id="{629A8A65-5FA0-4B64-AD41-A4937FE8655B}"/>
              </a:ext>
            </a:extLst>
          </p:cNvPr>
          <p:cNvPicPr>
            <a:picLocks noChangeAspect="1"/>
          </p:cNvPicPr>
          <p:nvPr/>
        </p:nvPicPr>
        <p:blipFill>
          <a:blip r:embed="rId3"/>
          <a:stretch>
            <a:fillRect/>
          </a:stretch>
        </p:blipFill>
        <p:spPr>
          <a:xfrm>
            <a:off x="9916364" y="8304709"/>
            <a:ext cx="4667467" cy="3601130"/>
          </a:xfrm>
          <a:prstGeom prst="rect">
            <a:avLst/>
          </a:prstGeom>
        </p:spPr>
      </p:pic>
    </p:spTree>
    <p:extLst>
      <p:ext uri="{BB962C8B-B14F-4D97-AF65-F5344CB8AC3E}">
        <p14:creationId xmlns:p14="http://schemas.microsoft.com/office/powerpoint/2010/main" val="1480215491"/>
      </p:ext>
    </p:extLst>
  </p:cSld>
  <p:clrMapOvr>
    <a:masterClrMapping/>
  </p:clrMapOvr>
  <mc:AlternateContent xmlns:mc="http://schemas.openxmlformats.org/markup-compatibility/2006">
    <mc:Choice xmlns:p14="http://schemas.microsoft.com/office/powerpoint/2010/main" Requires="p14">
      <p:transition spd="slow" p14:dur="1500">
        <p:dissolve/>
      </p:transition>
    </mc:Choice>
    <mc:Fallback>
      <p:transition spd="slow">
        <p:dissolv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le"/>
          <p:cNvSpPr txBox="1">
            <a:spLocks noGrp="1"/>
          </p:cNvSpPr>
          <p:nvPr>
            <p:ph type="title"/>
          </p:nvPr>
        </p:nvSpPr>
        <p:spPr>
          <a:xfrm>
            <a:off x="320842" y="1927654"/>
            <a:ext cx="23509705" cy="1754660"/>
          </a:xfrm>
          <a:prstGeom prst="rect">
            <a:avLst/>
          </a:prstGeom>
        </p:spPr>
        <p:txBody>
          <a:bodyPr>
            <a:normAutofit fontScale="90000"/>
          </a:bodyPr>
          <a:lstStyle/>
          <a:p>
            <a:r>
              <a:rPr lang="en-NZ" dirty="0"/>
              <a:t>Using </a:t>
            </a:r>
            <a:r>
              <a:rPr lang="en-NZ" dirty="0" err="1"/>
              <a:t>eSchool</a:t>
            </a:r>
            <a:r>
              <a:rPr lang="en-NZ" dirty="0"/>
              <a:t> to keep track of student visas</a:t>
            </a:r>
            <a:endParaRPr dirty="0"/>
          </a:p>
        </p:txBody>
      </p:sp>
      <p:sp>
        <p:nvSpPr>
          <p:cNvPr id="4" name="TextBox 3">
            <a:extLst>
              <a:ext uri="{FF2B5EF4-FFF2-40B4-BE49-F238E27FC236}">
                <a16:creationId xmlns:a16="http://schemas.microsoft.com/office/drawing/2014/main" id="{A34207EE-6593-44F6-A938-C5DC46501E4D}"/>
              </a:ext>
            </a:extLst>
          </p:cNvPr>
          <p:cNvSpPr txBox="1"/>
          <p:nvPr/>
        </p:nvSpPr>
        <p:spPr>
          <a:xfrm>
            <a:off x="495246" y="3530079"/>
            <a:ext cx="23509705" cy="137537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spAutoFit/>
          </a:bodyPr>
          <a:lstStyle/>
          <a:p>
            <a:pPr algn="l">
              <a:lnSpc>
                <a:spcPct val="150000"/>
              </a:lnSpc>
            </a:pPr>
            <a:endParaRPr lang="en-NZ" dirty="0">
              <a:latin typeface="Arial" panose="020B0604020202020204" pitchFamily="34" charset="0"/>
              <a:cs typeface="Arial" panose="020B0604020202020204" pitchFamily="34" charset="0"/>
            </a:endParaRPr>
          </a:p>
          <a:p>
            <a:endParaRPr lang="en-NZ" sz="32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C4E27E32-A9C5-4B29-9EEF-C0AD8B8C781D}"/>
              </a:ext>
            </a:extLst>
          </p:cNvPr>
          <p:cNvSpPr txBox="1"/>
          <p:nvPr/>
        </p:nvSpPr>
        <p:spPr>
          <a:xfrm>
            <a:off x="320842" y="4110816"/>
            <a:ext cx="23509705" cy="88851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spAutoFit/>
          </a:bodyPr>
          <a:lstStyle/>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r>
              <a:rPr lang="en-NZ" sz="4000" dirty="0"/>
              <a:t>Under Flights and Visa record your visa type; Issue Date; expiry date; visa number and client number   </a:t>
            </a:r>
          </a:p>
          <a:p>
            <a:pPr marR="0" algn="l" defTabSz="821531" rtl="0" fontAlgn="auto" latinLnBrk="0" hangingPunct="0">
              <a:lnSpc>
                <a:spcPct val="100000"/>
              </a:lnSpc>
              <a:spcBef>
                <a:spcPts val="0"/>
              </a:spcBef>
              <a:spcAft>
                <a:spcPts val="0"/>
              </a:spcAft>
              <a:buClrTx/>
              <a:buSzTx/>
              <a:tabLst/>
            </a:pPr>
            <a:endParaRPr lang="en-NZ" sz="4000" dirty="0"/>
          </a:p>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endParaRPr lang="en-NZ" sz="4000" dirty="0"/>
          </a:p>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endParaRPr lang="en-NZ" sz="4000" dirty="0"/>
          </a:p>
          <a:p>
            <a:pPr marR="0" algn="l" defTabSz="821531" rtl="0" fontAlgn="auto" latinLnBrk="0" hangingPunct="0">
              <a:lnSpc>
                <a:spcPct val="100000"/>
              </a:lnSpc>
              <a:spcBef>
                <a:spcPts val="0"/>
              </a:spcBef>
              <a:spcAft>
                <a:spcPts val="0"/>
              </a:spcAft>
              <a:buClrTx/>
              <a:buSzTx/>
              <a:tabLst/>
            </a:pPr>
            <a:endParaRPr lang="en-NZ" sz="4000" dirty="0"/>
          </a:p>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r>
              <a:rPr lang="en-NZ" sz="4000" dirty="0"/>
              <a:t>Under Insurance and Medical record the date of the last Chest X-ray.  This is very useful when trying to determine if a student requires a Chest X-ray for a subsequent student visa application</a:t>
            </a:r>
          </a:p>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r>
              <a:rPr lang="en-NZ" sz="4000" dirty="0"/>
              <a:t>Monitor your home screen to ensure a student does not become unlawful as this will have adverse implications for any further visa application</a:t>
            </a:r>
          </a:p>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endParaRPr lang="en-NZ" dirty="0"/>
          </a:p>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endParaRPr lang="en-NZ" dirty="0"/>
          </a:p>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endParaRPr lang="en-NZ" dirty="0"/>
          </a:p>
          <a:p>
            <a:pPr marR="0" algn="l" defTabSz="821531" rtl="0" fontAlgn="auto" latinLnBrk="0" hangingPunct="0">
              <a:lnSpc>
                <a:spcPct val="100000"/>
              </a:lnSpc>
              <a:spcBef>
                <a:spcPts val="0"/>
              </a:spcBef>
              <a:spcAft>
                <a:spcPts val="0"/>
              </a:spcAft>
              <a:buClrTx/>
              <a:buSzTx/>
              <a:tabLst/>
            </a:pPr>
            <a:endParaRPr lang="en-NZ" dirty="0"/>
          </a:p>
        </p:txBody>
      </p:sp>
      <p:pic>
        <p:nvPicPr>
          <p:cNvPr id="6" name="Picture 5">
            <a:extLst>
              <a:ext uri="{FF2B5EF4-FFF2-40B4-BE49-F238E27FC236}">
                <a16:creationId xmlns:a16="http://schemas.microsoft.com/office/drawing/2014/main" id="{859612A1-7C9D-43EB-8982-895E94C62F8D}"/>
              </a:ext>
            </a:extLst>
          </p:cNvPr>
          <p:cNvPicPr>
            <a:picLocks noChangeAspect="1"/>
          </p:cNvPicPr>
          <p:nvPr/>
        </p:nvPicPr>
        <p:blipFill>
          <a:blip r:embed="rId3"/>
          <a:stretch>
            <a:fillRect/>
          </a:stretch>
        </p:blipFill>
        <p:spPr>
          <a:xfrm>
            <a:off x="9406424" y="4850800"/>
            <a:ext cx="4374889" cy="3095545"/>
          </a:xfrm>
          <a:prstGeom prst="rect">
            <a:avLst/>
          </a:prstGeom>
        </p:spPr>
      </p:pic>
      <p:pic>
        <p:nvPicPr>
          <p:cNvPr id="8" name="Picture 7">
            <a:extLst>
              <a:ext uri="{FF2B5EF4-FFF2-40B4-BE49-F238E27FC236}">
                <a16:creationId xmlns:a16="http://schemas.microsoft.com/office/drawing/2014/main" id="{D79C486A-BB9D-448A-B0A6-8FBF37CBBC23}"/>
              </a:ext>
            </a:extLst>
          </p:cNvPr>
          <p:cNvPicPr>
            <a:picLocks noChangeAspect="1"/>
          </p:cNvPicPr>
          <p:nvPr/>
        </p:nvPicPr>
        <p:blipFill>
          <a:blip r:embed="rId4"/>
          <a:stretch>
            <a:fillRect/>
          </a:stretch>
        </p:blipFill>
        <p:spPr>
          <a:xfrm>
            <a:off x="14107885" y="10240573"/>
            <a:ext cx="4459257" cy="3095545"/>
          </a:xfrm>
          <a:prstGeom prst="rect">
            <a:avLst/>
          </a:prstGeom>
        </p:spPr>
      </p:pic>
    </p:spTree>
    <p:extLst>
      <p:ext uri="{BB962C8B-B14F-4D97-AF65-F5344CB8AC3E}">
        <p14:creationId xmlns:p14="http://schemas.microsoft.com/office/powerpoint/2010/main" val="3403336147"/>
      </p:ext>
    </p:extLst>
  </p:cSld>
  <p:clrMapOvr>
    <a:masterClrMapping/>
  </p:clrMapOvr>
  <mc:AlternateContent xmlns:mc="http://schemas.openxmlformats.org/markup-compatibility/2006">
    <mc:Choice xmlns:p14="http://schemas.microsoft.com/office/powerpoint/2010/main" Requires="p14">
      <p:transition spd="slow" p14:dur="1500">
        <p:dissolve/>
      </p:transition>
    </mc:Choice>
    <mc:Fallback>
      <p:transition spd="slow">
        <p:dissolv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le"/>
          <p:cNvSpPr txBox="1">
            <a:spLocks noGrp="1"/>
          </p:cNvSpPr>
          <p:nvPr>
            <p:ph type="title"/>
          </p:nvPr>
        </p:nvSpPr>
        <p:spPr>
          <a:xfrm>
            <a:off x="320842" y="1927654"/>
            <a:ext cx="23509705" cy="1754660"/>
          </a:xfrm>
          <a:prstGeom prst="rect">
            <a:avLst/>
          </a:prstGeom>
        </p:spPr>
        <p:txBody>
          <a:bodyPr>
            <a:normAutofit fontScale="90000"/>
          </a:bodyPr>
          <a:lstStyle/>
          <a:p>
            <a:r>
              <a:rPr lang="en-NZ" dirty="0"/>
              <a:t>Questions?</a:t>
            </a:r>
            <a:endParaRPr dirty="0"/>
          </a:p>
        </p:txBody>
      </p:sp>
      <p:sp>
        <p:nvSpPr>
          <p:cNvPr id="4" name="TextBox 3">
            <a:extLst>
              <a:ext uri="{FF2B5EF4-FFF2-40B4-BE49-F238E27FC236}">
                <a16:creationId xmlns:a16="http://schemas.microsoft.com/office/drawing/2014/main" id="{A34207EE-6593-44F6-A938-C5DC46501E4D}"/>
              </a:ext>
            </a:extLst>
          </p:cNvPr>
          <p:cNvSpPr txBox="1"/>
          <p:nvPr/>
        </p:nvSpPr>
        <p:spPr>
          <a:xfrm>
            <a:off x="495246" y="3530079"/>
            <a:ext cx="23509705" cy="137537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spAutoFit/>
          </a:bodyPr>
          <a:lstStyle/>
          <a:p>
            <a:pPr algn="l">
              <a:lnSpc>
                <a:spcPct val="150000"/>
              </a:lnSpc>
            </a:pPr>
            <a:endParaRPr lang="en-NZ" dirty="0">
              <a:latin typeface="Arial" panose="020B0604020202020204" pitchFamily="34" charset="0"/>
              <a:cs typeface="Arial" panose="020B0604020202020204" pitchFamily="34" charset="0"/>
            </a:endParaRPr>
          </a:p>
          <a:p>
            <a:endParaRPr lang="en-NZ" sz="32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C4E27E32-A9C5-4B29-9EEF-C0AD8B8C781D}"/>
              </a:ext>
            </a:extLst>
          </p:cNvPr>
          <p:cNvSpPr txBox="1"/>
          <p:nvPr/>
        </p:nvSpPr>
        <p:spPr>
          <a:xfrm>
            <a:off x="1104845" y="9379857"/>
            <a:ext cx="23509705" cy="16215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spAutoFit/>
          </a:bodyPr>
          <a:lstStyle/>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endParaRPr lang="en-NZ" dirty="0"/>
          </a:p>
          <a:p>
            <a:pPr marL="457200" marR="0" indent="-457200" algn="l" defTabSz="821531" rtl="0" fontAlgn="auto" latinLnBrk="0" hangingPunct="0">
              <a:lnSpc>
                <a:spcPct val="100000"/>
              </a:lnSpc>
              <a:spcBef>
                <a:spcPts val="0"/>
              </a:spcBef>
              <a:spcAft>
                <a:spcPts val="0"/>
              </a:spcAft>
              <a:buClrTx/>
              <a:buSzTx/>
              <a:buFont typeface="Arial" panose="020B0604020202020204" pitchFamily="34" charset="0"/>
              <a:buChar char="•"/>
              <a:tabLst/>
            </a:pPr>
            <a:endParaRPr lang="en-NZ" dirty="0"/>
          </a:p>
          <a:p>
            <a:pPr marR="0" defTabSz="821531" rtl="0" fontAlgn="auto" latinLnBrk="0" hangingPunct="0">
              <a:lnSpc>
                <a:spcPct val="100000"/>
              </a:lnSpc>
              <a:spcBef>
                <a:spcPts val="0"/>
              </a:spcBef>
              <a:spcAft>
                <a:spcPts val="0"/>
              </a:spcAft>
              <a:buClrTx/>
              <a:buSzTx/>
              <a:tabLst/>
            </a:pPr>
            <a:r>
              <a:rPr lang="en-NZ" dirty="0"/>
              <a:t>THANK YOU FOR ATTENDING THIS SESSION</a:t>
            </a:r>
          </a:p>
        </p:txBody>
      </p:sp>
      <p:pic>
        <p:nvPicPr>
          <p:cNvPr id="3" name="Picture 2">
            <a:extLst>
              <a:ext uri="{FF2B5EF4-FFF2-40B4-BE49-F238E27FC236}">
                <a16:creationId xmlns:a16="http://schemas.microsoft.com/office/drawing/2014/main" id="{249F8708-F379-455C-A495-95458C496704}"/>
              </a:ext>
            </a:extLst>
          </p:cNvPr>
          <p:cNvPicPr>
            <a:picLocks noChangeAspect="1"/>
          </p:cNvPicPr>
          <p:nvPr/>
        </p:nvPicPr>
        <p:blipFill>
          <a:blip r:embed="rId3"/>
          <a:stretch>
            <a:fillRect/>
          </a:stretch>
        </p:blipFill>
        <p:spPr>
          <a:xfrm>
            <a:off x="9811697" y="3492002"/>
            <a:ext cx="6096000" cy="6096000"/>
          </a:xfrm>
          <a:prstGeom prst="rect">
            <a:avLst/>
          </a:prstGeom>
        </p:spPr>
      </p:pic>
    </p:spTree>
    <p:extLst>
      <p:ext uri="{BB962C8B-B14F-4D97-AF65-F5344CB8AC3E}">
        <p14:creationId xmlns:p14="http://schemas.microsoft.com/office/powerpoint/2010/main" val="2295390844"/>
      </p:ext>
    </p:extLst>
  </p:cSld>
  <p:clrMapOvr>
    <a:masterClrMapping/>
  </p:clrMapOvr>
  <mc:AlternateContent xmlns:mc="http://schemas.openxmlformats.org/markup-compatibility/2006">
    <mc:Choice xmlns:p14="http://schemas.microsoft.com/office/powerpoint/2010/main" Requires="p14">
      <p:transition spd="slow" p14:dur="1500">
        <p:dissolve/>
      </p:transition>
    </mc:Choice>
    <mc:Fallback>
      <p:transition spd="slow">
        <p:dissolv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le"/>
          <p:cNvSpPr txBox="1">
            <a:spLocks noGrp="1"/>
          </p:cNvSpPr>
          <p:nvPr>
            <p:ph type="title"/>
          </p:nvPr>
        </p:nvSpPr>
        <p:spPr>
          <a:prstGeom prst="rect">
            <a:avLst/>
          </a:prstGeom>
        </p:spPr>
        <p:txBody>
          <a:bodyPr>
            <a:normAutofit fontScale="90000"/>
          </a:bodyPr>
          <a:lstStyle/>
          <a:p>
            <a:r>
              <a:rPr lang="en-NZ" dirty="0"/>
              <a:t>What is immigration advice</a:t>
            </a:r>
            <a:endParaRPr dirty="0"/>
          </a:p>
        </p:txBody>
      </p:sp>
      <p:sp>
        <p:nvSpPr>
          <p:cNvPr id="4" name="TextBox 3">
            <a:extLst>
              <a:ext uri="{FF2B5EF4-FFF2-40B4-BE49-F238E27FC236}">
                <a16:creationId xmlns:a16="http://schemas.microsoft.com/office/drawing/2014/main" id="{A34207EE-6593-44F6-A938-C5DC46501E4D}"/>
              </a:ext>
            </a:extLst>
          </p:cNvPr>
          <p:cNvSpPr txBox="1"/>
          <p:nvPr/>
        </p:nvSpPr>
        <p:spPr>
          <a:xfrm>
            <a:off x="437147" y="4632158"/>
            <a:ext cx="23509705" cy="102393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spAutoFit/>
          </a:bodyPr>
          <a:lstStyle/>
          <a:p>
            <a:pPr marL="457200" indent="-457200" algn="l">
              <a:lnSpc>
                <a:spcPct val="150000"/>
              </a:lnSpc>
              <a:buFont typeface="Arial" panose="020B0604020202020204" pitchFamily="34" charset="0"/>
              <a:buChar char="•"/>
            </a:pPr>
            <a:r>
              <a:rPr lang="en-NZ" sz="3200" dirty="0">
                <a:latin typeface="Arial" panose="020B0604020202020204" pitchFamily="34" charset="0"/>
                <a:cs typeface="Arial" panose="020B0604020202020204" pitchFamily="34" charset="0"/>
              </a:rPr>
              <a:t>Immigration Advisers Authority provides a </a:t>
            </a:r>
            <a:r>
              <a:rPr lang="en-NZ" sz="3200" dirty="0">
                <a:latin typeface="Arial" panose="020B0604020202020204" pitchFamily="34" charset="0"/>
                <a:cs typeface="Arial" panose="020B0604020202020204" pitchFamily="34" charset="0"/>
                <a:hlinkClick r:id="rId3"/>
              </a:rPr>
              <a:t>factsheet</a:t>
            </a:r>
            <a:r>
              <a:rPr lang="en-NZ" sz="3200" dirty="0">
                <a:latin typeface="Arial" panose="020B0604020202020204" pitchFamily="34" charset="0"/>
                <a:cs typeface="Arial" panose="020B0604020202020204" pitchFamily="34" charset="0"/>
              </a:rPr>
              <a:t> for Education Providers</a:t>
            </a:r>
          </a:p>
          <a:p>
            <a:pPr marL="457200" indent="-457200" algn="l">
              <a:lnSpc>
                <a:spcPct val="150000"/>
              </a:lnSpc>
              <a:buFont typeface="Arial" panose="020B0604020202020204" pitchFamily="34" charset="0"/>
              <a:buChar char="•"/>
            </a:pPr>
            <a:r>
              <a:rPr lang="en-NZ" dirty="0">
                <a:latin typeface="Arial" panose="020B0604020202020204" pitchFamily="34" charset="0"/>
                <a:cs typeface="Arial" panose="020B0604020202020204" pitchFamily="34" charset="0"/>
              </a:rPr>
              <a:t>Immig</a:t>
            </a:r>
            <a:r>
              <a:rPr lang="en-NZ" sz="3200" dirty="0">
                <a:latin typeface="Arial" panose="020B0604020202020204" pitchFamily="34" charset="0"/>
                <a:cs typeface="Arial" panose="020B0604020202020204" pitchFamily="34" charset="0"/>
              </a:rPr>
              <a:t>ration Advice is “using or purporting to use, knowledge or experience in immigration to advise, direct, assist or represent another person in regard to an immigration matter relating to New Zealand whether directly or indirectly and whether or not for gain or reward</a:t>
            </a:r>
          </a:p>
          <a:p>
            <a:pPr marL="457200" indent="-457200" algn="l">
              <a:lnSpc>
                <a:spcPct val="150000"/>
              </a:lnSpc>
              <a:buFont typeface="Arial" panose="020B0604020202020204" pitchFamily="34" charset="0"/>
              <a:buChar char="•"/>
            </a:pPr>
            <a:r>
              <a:rPr lang="en-NZ" dirty="0">
                <a:latin typeface="Arial" panose="020B0604020202020204" pitchFamily="34" charset="0"/>
                <a:cs typeface="Arial" panose="020B0604020202020204" pitchFamily="34" charset="0"/>
              </a:rPr>
              <a:t>This includes:</a:t>
            </a:r>
          </a:p>
          <a:p>
            <a:pPr marL="1087438" algn="l">
              <a:lnSpc>
                <a:spcPct val="150000"/>
              </a:lnSpc>
              <a:buFont typeface="Wingdings" panose="05000000000000000000" pitchFamily="2" charset="2"/>
              <a:buChar char="q"/>
            </a:pPr>
            <a:r>
              <a:rPr lang="en-NZ" sz="3200" dirty="0">
                <a:latin typeface="Arial" panose="020B0604020202020204" pitchFamily="34" charset="0"/>
                <a:cs typeface="Arial" panose="020B0604020202020204" pitchFamily="34" charset="0"/>
              </a:rPr>
              <a:t> advising a student what visa they qualify for</a:t>
            </a:r>
          </a:p>
          <a:p>
            <a:pPr marL="1087438" algn="l">
              <a:lnSpc>
                <a:spcPct val="150000"/>
              </a:lnSpc>
              <a:buFont typeface="Wingdings" panose="05000000000000000000" pitchFamily="2" charset="2"/>
              <a:buChar char="q"/>
            </a:pPr>
            <a:r>
              <a:rPr lang="en-NZ" dirty="0">
                <a:latin typeface="Arial" panose="020B0604020202020204" pitchFamily="34" charset="0"/>
                <a:cs typeface="Arial" panose="020B0604020202020204" pitchFamily="34" charset="0"/>
              </a:rPr>
              <a:t>Advising how best to answer a question on the application form</a:t>
            </a:r>
          </a:p>
          <a:p>
            <a:pPr marL="1087438" algn="l">
              <a:lnSpc>
                <a:spcPct val="150000"/>
              </a:lnSpc>
              <a:buFont typeface="Wingdings" panose="05000000000000000000" pitchFamily="2" charset="2"/>
              <a:buChar char="q"/>
            </a:pPr>
            <a:r>
              <a:rPr lang="en-NZ" dirty="0">
                <a:latin typeface="Arial" panose="020B0604020202020204" pitchFamily="34" charset="0"/>
                <a:cs typeface="Arial" panose="020B0604020202020204" pitchFamily="34" charset="0"/>
              </a:rPr>
              <a:t>Writing a cover letter to support the application</a:t>
            </a:r>
          </a:p>
          <a:p>
            <a:pPr marL="1087438" algn="l">
              <a:lnSpc>
                <a:spcPct val="150000"/>
              </a:lnSpc>
              <a:buFont typeface="Wingdings" panose="05000000000000000000" pitchFamily="2" charset="2"/>
              <a:buChar char="q"/>
            </a:pPr>
            <a:r>
              <a:rPr lang="en-NZ" sz="3200" dirty="0">
                <a:latin typeface="Arial" panose="020B0604020202020204" pitchFamily="34" charset="0"/>
                <a:cs typeface="Arial" panose="020B0604020202020204" pitchFamily="34" charset="0"/>
              </a:rPr>
              <a:t>Acting as their representative</a:t>
            </a:r>
          </a:p>
          <a:p>
            <a:pPr marL="457200" indent="-457200" algn="l">
              <a:lnSpc>
                <a:spcPct val="150000"/>
              </a:lnSpc>
              <a:buFont typeface="Arial" panose="020B0604020202020204" pitchFamily="34" charset="0"/>
              <a:buChar char="•"/>
            </a:pPr>
            <a:r>
              <a:rPr lang="en-NZ" dirty="0">
                <a:latin typeface="Arial" panose="020B0604020202020204" pitchFamily="34" charset="0"/>
                <a:cs typeface="Arial" panose="020B0604020202020204" pitchFamily="34" charset="0"/>
              </a:rPr>
              <a:t>Immi</a:t>
            </a:r>
            <a:r>
              <a:rPr lang="en-NZ" sz="3200" dirty="0">
                <a:latin typeface="Arial" panose="020B0604020202020204" pitchFamily="34" charset="0"/>
                <a:cs typeface="Arial" panose="020B0604020202020204" pitchFamily="34" charset="0"/>
              </a:rPr>
              <a:t>gration Advice is NOT:</a:t>
            </a:r>
          </a:p>
          <a:p>
            <a:pPr marL="1531938" lvl="6" indent="-457200" algn="l">
              <a:lnSpc>
                <a:spcPct val="150000"/>
              </a:lnSpc>
              <a:buFont typeface="Wingdings" panose="05000000000000000000" pitchFamily="2" charset="2"/>
              <a:buChar char="q"/>
            </a:pPr>
            <a:r>
              <a:rPr lang="en-NZ" dirty="0">
                <a:latin typeface="Arial" panose="020B0604020202020204" pitchFamily="34" charset="0"/>
                <a:cs typeface="Arial" panose="020B0604020202020204" pitchFamily="34" charset="0"/>
              </a:rPr>
              <a:t>Providing information that is publicly available </a:t>
            </a:r>
            <a:r>
              <a:rPr lang="en-NZ" dirty="0" err="1">
                <a:latin typeface="Arial" panose="020B0604020202020204" pitchFamily="34" charset="0"/>
                <a:cs typeface="Arial" panose="020B0604020202020204" pitchFamily="34" charset="0"/>
              </a:rPr>
              <a:t>eg</a:t>
            </a:r>
            <a:r>
              <a:rPr lang="en-NZ" dirty="0">
                <a:latin typeface="Arial" panose="020B0604020202020204" pitchFamily="34" charset="0"/>
                <a:cs typeface="Arial" panose="020B0604020202020204" pitchFamily="34" charset="0"/>
              </a:rPr>
              <a:t> printing information from INZ website</a:t>
            </a:r>
          </a:p>
          <a:p>
            <a:pPr marL="1531938" lvl="6" indent="-457200" algn="l">
              <a:lnSpc>
                <a:spcPct val="150000"/>
              </a:lnSpc>
              <a:buFont typeface="Wingdings" panose="05000000000000000000" pitchFamily="2" charset="2"/>
              <a:buChar char="q"/>
            </a:pPr>
            <a:r>
              <a:rPr lang="en-NZ" dirty="0">
                <a:latin typeface="Arial" panose="020B0604020202020204" pitchFamily="34" charset="0"/>
                <a:cs typeface="Arial" panose="020B0604020202020204" pitchFamily="34" charset="0"/>
              </a:rPr>
              <a:t>Carrying out clerical work such as recording information on a form</a:t>
            </a:r>
          </a:p>
          <a:p>
            <a:pPr marL="457200" lvl="8" indent="-457200" algn="l">
              <a:lnSpc>
                <a:spcPct val="150000"/>
              </a:lnSpc>
              <a:buFont typeface="Wingdings" panose="05000000000000000000" pitchFamily="2" charset="2"/>
              <a:buChar char="Ø"/>
            </a:pPr>
            <a:endParaRPr lang="en-NZ" dirty="0">
              <a:latin typeface="Arial" panose="020B0604020202020204" pitchFamily="34" charset="0"/>
              <a:cs typeface="Arial" panose="020B0604020202020204" pitchFamily="34" charset="0"/>
            </a:endParaRPr>
          </a:p>
          <a:p>
            <a:endParaRPr lang="en-NZ" sz="3200"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8ABD0EFD-3680-4C13-BEE2-E7913D2867E6}"/>
              </a:ext>
            </a:extLst>
          </p:cNvPr>
          <p:cNvPicPr>
            <a:picLocks noChangeAspect="1"/>
          </p:cNvPicPr>
          <p:nvPr/>
        </p:nvPicPr>
        <p:blipFill>
          <a:blip r:embed="rId4"/>
          <a:stretch>
            <a:fillRect/>
          </a:stretch>
        </p:blipFill>
        <p:spPr>
          <a:xfrm>
            <a:off x="18653490" y="1642525"/>
            <a:ext cx="3376362" cy="38586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xmlns:m="http://schemas.openxmlformats.org/officeDocument/2006/math" xmlns:a14="http://schemas.microsoft.com/office/drawing/2010/main">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le"/>
          <p:cNvSpPr txBox="1">
            <a:spLocks noGrp="1"/>
          </p:cNvSpPr>
          <p:nvPr>
            <p:ph type="title"/>
          </p:nvPr>
        </p:nvSpPr>
        <p:spPr>
          <a:prstGeom prst="rect">
            <a:avLst/>
          </a:prstGeom>
        </p:spPr>
        <p:txBody>
          <a:bodyPr>
            <a:normAutofit/>
          </a:bodyPr>
          <a:lstStyle/>
          <a:p>
            <a:r>
              <a:rPr lang="en-NZ" dirty="0"/>
              <a:t>Visitor Visas and students</a:t>
            </a:r>
            <a:endParaRPr dirty="0"/>
          </a:p>
        </p:txBody>
      </p:sp>
      <p:sp>
        <p:nvSpPr>
          <p:cNvPr id="4" name="TextBox 3">
            <a:extLst>
              <a:ext uri="{FF2B5EF4-FFF2-40B4-BE49-F238E27FC236}">
                <a16:creationId xmlns:a16="http://schemas.microsoft.com/office/drawing/2014/main" id="{A34207EE-6593-44F6-A938-C5DC46501E4D}"/>
              </a:ext>
            </a:extLst>
          </p:cNvPr>
          <p:cNvSpPr txBox="1"/>
          <p:nvPr/>
        </p:nvSpPr>
        <p:spPr>
          <a:xfrm>
            <a:off x="437147" y="4697473"/>
            <a:ext cx="23509705" cy="968534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spAutoFit/>
          </a:bodyPr>
          <a:lstStyle/>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Visitor visa holders can study for up to three months in one calendar year</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This must not be in term 1 if a period of study was undertaken in term 4 of the previous year</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A visitor visa holder is a fee-paying student</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The intention of the student must match the visa they have applied for</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If a student is genuinely intending a short period of study (up to three months) a visitor visa is appropriate</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A student who has already made the decision to study for more than three months should apply for a student visa before leaving their home country</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Students from </a:t>
            </a:r>
            <a:r>
              <a:rPr lang="en-NZ" sz="3600" dirty="0">
                <a:latin typeface="Arial" panose="020B0604020202020204" pitchFamily="34" charset="0"/>
                <a:cs typeface="Arial" panose="020B0604020202020204" pitchFamily="34" charset="0"/>
                <a:hlinkClick r:id="rId3"/>
              </a:rPr>
              <a:t>visa waiver countries </a:t>
            </a:r>
            <a:r>
              <a:rPr lang="en-NZ" sz="3600" dirty="0">
                <a:latin typeface="Arial" panose="020B0604020202020204" pitchFamily="34" charset="0"/>
                <a:cs typeface="Arial" panose="020B0604020202020204" pitchFamily="34" charset="0"/>
              </a:rPr>
              <a:t>should apply for a </a:t>
            </a:r>
            <a:r>
              <a:rPr lang="en-NZ" sz="3600" dirty="0" err="1">
                <a:latin typeface="Arial" panose="020B0604020202020204" pitchFamily="34" charset="0"/>
                <a:cs typeface="Arial" panose="020B0604020202020204" pitchFamily="34" charset="0"/>
              </a:rPr>
              <a:t>NZeTA</a:t>
            </a:r>
            <a:r>
              <a:rPr lang="en-NZ" sz="3600" dirty="0">
                <a:latin typeface="Arial" panose="020B0604020202020204" pitchFamily="34" charset="0"/>
                <a:cs typeface="Arial" panose="020B0604020202020204" pitchFamily="34" charset="0"/>
              </a:rPr>
              <a:t> before leaving their home country.  This is NOT a visa but allows you to present at the NZ border to be granted entry permission</a:t>
            </a:r>
          </a:p>
          <a:p>
            <a:pPr algn="l">
              <a:lnSpc>
                <a:spcPct val="150000"/>
              </a:lnSpc>
            </a:pPr>
            <a:endParaRPr lang="en-NZ" dirty="0">
              <a:latin typeface="Arial" panose="020B0604020202020204" pitchFamily="34" charset="0"/>
              <a:cs typeface="Arial" panose="020B0604020202020204" pitchFamily="34" charset="0"/>
            </a:endParaRPr>
          </a:p>
          <a:p>
            <a:endParaRPr lang="en-NZ" sz="3200"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0A674B3A-5CEF-46AE-BBCC-CFF611B3BF8C}"/>
              </a:ext>
            </a:extLst>
          </p:cNvPr>
          <p:cNvPicPr>
            <a:picLocks noChangeAspect="1"/>
          </p:cNvPicPr>
          <p:nvPr/>
        </p:nvPicPr>
        <p:blipFill>
          <a:blip r:embed="rId4"/>
          <a:stretch>
            <a:fillRect/>
          </a:stretch>
        </p:blipFill>
        <p:spPr>
          <a:xfrm>
            <a:off x="685801" y="2285038"/>
            <a:ext cx="3701652" cy="2620833"/>
          </a:xfrm>
          <a:prstGeom prst="rect">
            <a:avLst/>
          </a:prstGeom>
        </p:spPr>
      </p:pic>
    </p:spTree>
    <p:extLst>
      <p:ext uri="{BB962C8B-B14F-4D97-AF65-F5344CB8AC3E}">
        <p14:creationId xmlns:p14="http://schemas.microsoft.com/office/powerpoint/2010/main" val="3056310435"/>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le"/>
          <p:cNvSpPr txBox="1">
            <a:spLocks noGrp="1"/>
          </p:cNvSpPr>
          <p:nvPr>
            <p:ph type="title"/>
          </p:nvPr>
        </p:nvSpPr>
        <p:spPr>
          <a:prstGeom prst="rect">
            <a:avLst/>
          </a:prstGeom>
        </p:spPr>
        <p:txBody>
          <a:bodyPr>
            <a:normAutofit/>
          </a:bodyPr>
          <a:lstStyle/>
          <a:p>
            <a:r>
              <a:rPr lang="en-NZ" dirty="0"/>
              <a:t>Domestic Student Status</a:t>
            </a:r>
            <a:endParaRPr dirty="0"/>
          </a:p>
        </p:txBody>
      </p:sp>
      <p:sp>
        <p:nvSpPr>
          <p:cNvPr id="4" name="TextBox 3">
            <a:extLst>
              <a:ext uri="{FF2B5EF4-FFF2-40B4-BE49-F238E27FC236}">
                <a16:creationId xmlns:a16="http://schemas.microsoft.com/office/drawing/2014/main" id="{A34207EE-6593-44F6-A938-C5DC46501E4D}"/>
              </a:ext>
            </a:extLst>
          </p:cNvPr>
          <p:cNvSpPr txBox="1"/>
          <p:nvPr/>
        </p:nvSpPr>
        <p:spPr>
          <a:xfrm>
            <a:off x="553453" y="4403558"/>
            <a:ext cx="23509705" cy="102393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spAutoFit/>
          </a:bodyPr>
          <a:lstStyle/>
          <a:p>
            <a:pPr marL="457200" indent="-457200" algn="l">
              <a:lnSpc>
                <a:spcPct val="150000"/>
              </a:lnSpc>
              <a:buFont typeface="Arial" panose="020B0604020202020204" pitchFamily="34" charset="0"/>
              <a:buChar char="•"/>
            </a:pPr>
            <a:r>
              <a:rPr lang="en-NZ" sz="3200" dirty="0">
                <a:latin typeface="Arial" panose="020B0604020202020204" pitchFamily="34" charset="0"/>
                <a:cs typeface="Arial" panose="020B0604020202020204" pitchFamily="34" charset="0"/>
              </a:rPr>
              <a:t>New Zealand citizens, New Zealand residents do not require a student visa</a:t>
            </a:r>
          </a:p>
          <a:p>
            <a:pPr marL="457200" indent="-457200" algn="l">
              <a:lnSpc>
                <a:spcPct val="150000"/>
              </a:lnSpc>
              <a:buFont typeface="Arial" panose="020B0604020202020204" pitchFamily="34" charset="0"/>
              <a:buChar char="•"/>
            </a:pPr>
            <a:r>
              <a:rPr lang="en-NZ" dirty="0">
                <a:latin typeface="Arial" panose="020B0604020202020204" pitchFamily="34" charset="0"/>
                <a:cs typeface="Arial" panose="020B0604020202020204" pitchFamily="34" charset="0"/>
              </a:rPr>
              <a:t>Other domestic students require a student visa:</a:t>
            </a:r>
          </a:p>
          <a:p>
            <a:pPr marL="889000" indent="1149350" algn="l">
              <a:lnSpc>
                <a:spcPct val="150000"/>
              </a:lnSpc>
              <a:buFont typeface="Wingdings" panose="05000000000000000000" pitchFamily="2" charset="2"/>
              <a:buChar char="q"/>
            </a:pPr>
            <a:r>
              <a:rPr lang="en-NZ" dirty="0">
                <a:latin typeface="Arial" panose="020B0604020202020204" pitchFamily="34" charset="0"/>
                <a:cs typeface="Arial" panose="020B0604020202020204" pitchFamily="34" charset="0"/>
              </a:rPr>
              <a:t>Dependent children of any person studying under an exchange programme approved by NZ government</a:t>
            </a:r>
          </a:p>
          <a:p>
            <a:pPr marL="1976438" indent="-1087438" algn="l">
              <a:lnSpc>
                <a:spcPct val="150000"/>
              </a:lnSpc>
              <a:buFont typeface="Wingdings" panose="05000000000000000000" pitchFamily="2" charset="2"/>
              <a:buChar char="q"/>
            </a:pPr>
            <a:r>
              <a:rPr lang="en-NZ" dirty="0">
                <a:latin typeface="Arial" panose="020B0604020202020204" pitchFamily="34" charset="0"/>
                <a:cs typeface="Arial" panose="020B0604020202020204" pitchFamily="34" charset="0"/>
              </a:rPr>
              <a:t>Children whose application for a residence visa is under consideration and the dependent child of a NZ citizen or resident</a:t>
            </a:r>
          </a:p>
          <a:p>
            <a:pPr marL="1976438" indent="-1087438" algn="l">
              <a:lnSpc>
                <a:spcPct val="150000"/>
              </a:lnSpc>
              <a:buFont typeface="Wingdings" panose="05000000000000000000" pitchFamily="2" charset="2"/>
              <a:buChar char="q"/>
            </a:pPr>
            <a:r>
              <a:rPr lang="en-NZ" dirty="0">
                <a:latin typeface="Arial" panose="020B0604020202020204" pitchFamily="34" charset="0"/>
                <a:cs typeface="Arial" panose="020B0604020202020204" pitchFamily="34" charset="0"/>
              </a:rPr>
              <a:t>Children whose application for NZ citizenship is under consideration and the dependent children of a NZ citizen</a:t>
            </a:r>
          </a:p>
          <a:p>
            <a:pPr marL="1976438" indent="-1087438" algn="l">
              <a:lnSpc>
                <a:spcPct val="150000"/>
              </a:lnSpc>
              <a:buFont typeface="Wingdings" panose="05000000000000000000" pitchFamily="2" charset="2"/>
              <a:buChar char="q"/>
            </a:pPr>
            <a:r>
              <a:rPr lang="en-NZ" dirty="0">
                <a:latin typeface="Arial" panose="020B0604020202020204" pitchFamily="34" charset="0"/>
                <a:cs typeface="Arial" panose="020B0604020202020204" pitchFamily="34" charset="0"/>
              </a:rPr>
              <a:t>Dependent children of any person onshore and the holder of a valid work visa</a:t>
            </a:r>
          </a:p>
          <a:p>
            <a:pPr marL="1976438" indent="-1087438" algn="l">
              <a:lnSpc>
                <a:spcPct val="150000"/>
              </a:lnSpc>
              <a:buFont typeface="Wingdings" panose="05000000000000000000" pitchFamily="2" charset="2"/>
              <a:buChar char="q"/>
            </a:pPr>
            <a:r>
              <a:rPr lang="en-NZ" dirty="0">
                <a:latin typeface="Arial" panose="020B0604020202020204" pitchFamily="34" charset="0"/>
                <a:cs typeface="Arial" panose="020B0604020202020204" pitchFamily="34" charset="0"/>
              </a:rPr>
              <a:t>The </a:t>
            </a:r>
            <a:r>
              <a:rPr lang="en-NZ" dirty="0">
                <a:latin typeface="Arial" panose="020B0604020202020204" pitchFamily="34" charset="0"/>
                <a:cs typeface="Arial" panose="020B0604020202020204" pitchFamily="34" charset="0"/>
                <a:hlinkClick r:id="rId3"/>
              </a:rPr>
              <a:t>Education Act </a:t>
            </a:r>
            <a:r>
              <a:rPr lang="en-NZ" dirty="0">
                <a:latin typeface="Arial" panose="020B0604020202020204" pitchFamily="34" charset="0"/>
                <a:cs typeface="Arial" panose="020B0604020202020204" pitchFamily="34" charset="0"/>
              </a:rPr>
              <a:t>provides further clarification around this issue</a:t>
            </a:r>
          </a:p>
          <a:p>
            <a:pPr marL="1976438" indent="-1087438" algn="l">
              <a:lnSpc>
                <a:spcPct val="150000"/>
              </a:lnSpc>
              <a:buFont typeface="Wingdings" panose="05000000000000000000" pitchFamily="2" charset="2"/>
              <a:buChar char="q"/>
            </a:pPr>
            <a:endParaRPr lang="en-NZ" dirty="0">
              <a:latin typeface="Arial" panose="020B0604020202020204" pitchFamily="34" charset="0"/>
              <a:cs typeface="Arial" panose="020B0604020202020204" pitchFamily="34" charset="0"/>
            </a:endParaRPr>
          </a:p>
          <a:p>
            <a:pPr marL="889000">
              <a:lnSpc>
                <a:spcPct val="150000"/>
              </a:lnSpc>
            </a:pPr>
            <a:r>
              <a:rPr lang="en-NZ" dirty="0">
                <a:latin typeface="Arial" panose="020B0604020202020204" pitchFamily="34" charset="0"/>
                <a:cs typeface="Arial" panose="020B0604020202020204" pitchFamily="34" charset="0"/>
              </a:rPr>
              <a:t>CHECK THE WORDING OF THE VISA.  THE VISA SHOULD STATE HOLDER MAY UNDERTAKE PRIMARY OR SECONDARY SCHOOL AS A DOMESTIC STUDENT AT ANY SCHOOL IN NEW ZEALAND</a:t>
            </a:r>
          </a:p>
          <a:p>
            <a:pPr algn="l">
              <a:lnSpc>
                <a:spcPct val="150000"/>
              </a:lnSpc>
            </a:pPr>
            <a:endParaRPr lang="en-NZ" dirty="0">
              <a:latin typeface="Arial" panose="020B0604020202020204" pitchFamily="34" charset="0"/>
              <a:cs typeface="Arial" panose="020B0604020202020204" pitchFamily="34" charset="0"/>
            </a:endParaRPr>
          </a:p>
          <a:p>
            <a:endParaRPr lang="en-NZ"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9588272"/>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le"/>
          <p:cNvSpPr txBox="1">
            <a:spLocks noGrp="1"/>
          </p:cNvSpPr>
          <p:nvPr>
            <p:ph type="title"/>
          </p:nvPr>
        </p:nvSpPr>
        <p:spPr>
          <a:xfrm>
            <a:off x="1507524" y="2053828"/>
            <a:ext cx="22323023" cy="3036094"/>
          </a:xfrm>
          <a:prstGeom prst="rect">
            <a:avLst/>
          </a:prstGeom>
        </p:spPr>
        <p:txBody>
          <a:bodyPr>
            <a:normAutofit fontScale="90000"/>
          </a:bodyPr>
          <a:lstStyle/>
          <a:p>
            <a:r>
              <a:rPr lang="en-NZ" dirty="0"/>
              <a:t>STUDENTS UNDERTAKING EMPLOYMENT</a:t>
            </a:r>
            <a:endParaRPr dirty="0"/>
          </a:p>
        </p:txBody>
      </p:sp>
      <p:sp>
        <p:nvSpPr>
          <p:cNvPr id="4" name="TextBox 3">
            <a:extLst>
              <a:ext uri="{FF2B5EF4-FFF2-40B4-BE49-F238E27FC236}">
                <a16:creationId xmlns:a16="http://schemas.microsoft.com/office/drawing/2014/main" id="{A34207EE-6593-44F6-A938-C5DC46501E4D}"/>
              </a:ext>
            </a:extLst>
          </p:cNvPr>
          <p:cNvSpPr txBox="1"/>
          <p:nvPr/>
        </p:nvSpPr>
        <p:spPr>
          <a:xfrm>
            <a:off x="553453" y="4403558"/>
            <a:ext cx="23509705" cy="105163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spAutoFit/>
          </a:bodyPr>
          <a:lstStyle/>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To have conditions of employment a student must be:</a:t>
            </a:r>
          </a:p>
          <a:p>
            <a:pPr marL="457200" lvl="1" indent="531813" algn="l">
              <a:lnSpc>
                <a:spcPct val="150000"/>
              </a:lnSpc>
              <a:buFont typeface="Wingdings" panose="05000000000000000000" pitchFamily="2" charset="2"/>
              <a:buChar char="Ø"/>
            </a:pPr>
            <a:r>
              <a:rPr lang="en-NZ" sz="3600" dirty="0">
                <a:latin typeface="Arial" panose="020B0604020202020204" pitchFamily="34" charset="0"/>
                <a:cs typeface="Arial" panose="020B0604020202020204" pitchFamily="34" charset="0"/>
              </a:rPr>
              <a:t>16 or over</a:t>
            </a:r>
          </a:p>
          <a:p>
            <a:pPr marL="457200" lvl="1" indent="531813" algn="l">
              <a:lnSpc>
                <a:spcPct val="150000"/>
              </a:lnSpc>
              <a:buFont typeface="Wingdings" panose="05000000000000000000" pitchFamily="2" charset="2"/>
              <a:buChar char="Ø"/>
            </a:pPr>
            <a:r>
              <a:rPr lang="en-NZ" sz="3600" dirty="0">
                <a:latin typeface="Arial" panose="020B0604020202020204" pitchFamily="34" charset="0"/>
                <a:cs typeface="Arial" panose="020B0604020202020204" pitchFamily="34" charset="0"/>
              </a:rPr>
              <a:t>Full-time student in year 12 or 13</a:t>
            </a:r>
          </a:p>
          <a:p>
            <a:pPr marL="457200" lvl="1" indent="531813" algn="l">
              <a:lnSpc>
                <a:spcPct val="150000"/>
              </a:lnSpc>
              <a:buFont typeface="Wingdings" panose="05000000000000000000" pitchFamily="2" charset="2"/>
              <a:buChar char="Ø"/>
            </a:pPr>
            <a:r>
              <a:rPr lang="en-NZ" sz="3600" dirty="0">
                <a:latin typeface="Arial" panose="020B0604020202020204" pitchFamily="34" charset="0"/>
                <a:cs typeface="Arial" panose="020B0604020202020204" pitchFamily="34" charset="0"/>
              </a:rPr>
              <a:t>Must have written permission from the school and written parental consent</a:t>
            </a:r>
          </a:p>
          <a:p>
            <a:pPr marL="457200" lvl="1" indent="0" algn="l">
              <a:lnSpc>
                <a:spcPct val="150000"/>
              </a:lnSpc>
            </a:pPr>
            <a:endParaRPr lang="en-NZ" sz="3600" dirty="0">
              <a:latin typeface="Arial" panose="020B0604020202020204" pitchFamily="34" charset="0"/>
              <a:cs typeface="Arial" panose="020B0604020202020204" pitchFamily="34" charset="0"/>
            </a:endParaRPr>
          </a:p>
          <a:p>
            <a:pPr marL="457200" lvl="1" indent="-457200" algn="l">
              <a:lnSpc>
                <a:spcPct val="150000"/>
              </a:lnSpc>
            </a:pPr>
            <a:r>
              <a:rPr lang="en-NZ" sz="3600" dirty="0">
                <a:latin typeface="Arial" panose="020B0604020202020204" pitchFamily="34" charset="0"/>
                <a:cs typeface="Arial" panose="020B0604020202020204" pitchFamily="34" charset="0"/>
              </a:rPr>
              <a:t>NOTE:  The letter from the school and parents should specify the student can work 20 hours per week AND full-time during the scheduled vacations.</a:t>
            </a:r>
          </a:p>
          <a:p>
            <a:pPr marL="457200" lvl="1" indent="-457200" algn="l">
              <a:lnSpc>
                <a:spcPct val="150000"/>
              </a:lnSpc>
            </a:pPr>
            <a:endParaRPr lang="en-NZ" sz="3600" dirty="0">
              <a:latin typeface="Arial" panose="020B0604020202020204" pitchFamily="34" charset="0"/>
              <a:cs typeface="Arial" panose="020B0604020202020204" pitchFamily="34" charset="0"/>
            </a:endParaRPr>
          </a:p>
          <a:p>
            <a:pPr marL="457200" lvl="1"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Students may not be self-employed</a:t>
            </a:r>
          </a:p>
          <a:p>
            <a:pPr marL="457200" lvl="1"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Students may only work 20 hours per week in any given week.  Students working outside of this will be in breach of their student visa conditions</a:t>
            </a:r>
          </a:p>
          <a:p>
            <a:pPr algn="l">
              <a:lnSpc>
                <a:spcPct val="150000"/>
              </a:lnSpc>
            </a:pPr>
            <a:endParaRPr lang="en-NZ" dirty="0">
              <a:latin typeface="Arial" panose="020B0604020202020204" pitchFamily="34" charset="0"/>
              <a:cs typeface="Arial" panose="020B0604020202020204" pitchFamily="34" charset="0"/>
            </a:endParaRPr>
          </a:p>
          <a:p>
            <a:endParaRPr lang="en-NZ" sz="3200"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085FF034-8CD8-449D-8BF7-579F7138FBFF}"/>
              </a:ext>
            </a:extLst>
          </p:cNvPr>
          <p:cNvPicPr>
            <a:picLocks noChangeAspect="1"/>
          </p:cNvPicPr>
          <p:nvPr/>
        </p:nvPicPr>
        <p:blipFill>
          <a:blip r:embed="rId3"/>
          <a:stretch>
            <a:fillRect/>
          </a:stretch>
        </p:blipFill>
        <p:spPr>
          <a:xfrm>
            <a:off x="15331167" y="4403558"/>
            <a:ext cx="5026535" cy="2160528"/>
          </a:xfrm>
          <a:prstGeom prst="rect">
            <a:avLst/>
          </a:prstGeom>
        </p:spPr>
      </p:pic>
    </p:spTree>
    <p:extLst>
      <p:ext uri="{BB962C8B-B14F-4D97-AF65-F5344CB8AC3E}">
        <p14:creationId xmlns:p14="http://schemas.microsoft.com/office/powerpoint/2010/main" val="3080036986"/>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le"/>
          <p:cNvSpPr txBox="1">
            <a:spLocks noGrp="1"/>
          </p:cNvSpPr>
          <p:nvPr>
            <p:ph type="title"/>
          </p:nvPr>
        </p:nvSpPr>
        <p:spPr>
          <a:xfrm>
            <a:off x="1507524" y="2053828"/>
            <a:ext cx="22323023" cy="3036094"/>
          </a:xfrm>
          <a:prstGeom prst="rect">
            <a:avLst/>
          </a:prstGeom>
        </p:spPr>
        <p:txBody>
          <a:bodyPr>
            <a:normAutofit/>
          </a:bodyPr>
          <a:lstStyle/>
          <a:p>
            <a:r>
              <a:rPr lang="en-NZ" dirty="0"/>
              <a:t>HEALTH REQUIREMENTS</a:t>
            </a:r>
            <a:endParaRPr dirty="0"/>
          </a:p>
        </p:txBody>
      </p:sp>
      <p:sp>
        <p:nvSpPr>
          <p:cNvPr id="4" name="TextBox 3">
            <a:extLst>
              <a:ext uri="{FF2B5EF4-FFF2-40B4-BE49-F238E27FC236}">
                <a16:creationId xmlns:a16="http://schemas.microsoft.com/office/drawing/2014/main" id="{A34207EE-6593-44F6-A938-C5DC46501E4D}"/>
              </a:ext>
            </a:extLst>
          </p:cNvPr>
          <p:cNvSpPr txBox="1"/>
          <p:nvPr/>
        </p:nvSpPr>
        <p:spPr>
          <a:xfrm>
            <a:off x="553453" y="5052110"/>
            <a:ext cx="23509705" cy="811568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spAutoFit/>
          </a:bodyPr>
          <a:lstStyle/>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Fee-paying student visa applicants are no longer required to submit Medical Certificates and/or Chest X-ray Certificates unless they are from countries who do not have a low incidence of tuberculosis</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This list is constantly being updated</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Students from countries not on this </a:t>
            </a:r>
            <a:r>
              <a:rPr lang="en-NZ" sz="3600" dirty="0">
                <a:latin typeface="Arial" panose="020B0604020202020204" pitchFamily="34" charset="0"/>
                <a:cs typeface="Arial" panose="020B0604020202020204" pitchFamily="34" charset="0"/>
                <a:hlinkClick r:id="rId3"/>
              </a:rPr>
              <a:t>list</a:t>
            </a:r>
            <a:r>
              <a:rPr lang="en-NZ" sz="3600" dirty="0">
                <a:latin typeface="Arial" panose="020B0604020202020204" pitchFamily="34" charset="0"/>
                <a:cs typeface="Arial" panose="020B0604020202020204" pitchFamily="34" charset="0"/>
              </a:rPr>
              <a:t> are required to provide a Chest X-ray certificate if they intend a stay of longer than 6 months.  This includes any time already spent in New Zealand</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Students must visit a </a:t>
            </a:r>
            <a:r>
              <a:rPr lang="en-NZ" sz="3600" dirty="0">
                <a:latin typeface="Arial" panose="020B0604020202020204" pitchFamily="34" charset="0"/>
                <a:cs typeface="Arial" panose="020B0604020202020204" pitchFamily="34" charset="0"/>
                <a:hlinkClick r:id="rId4"/>
              </a:rPr>
              <a:t>Panel Doctor </a:t>
            </a:r>
            <a:r>
              <a:rPr lang="en-NZ" sz="3600" dirty="0">
                <a:latin typeface="Arial" panose="020B0604020202020204" pitchFamily="34" charset="0"/>
                <a:cs typeface="Arial" panose="020B0604020202020204" pitchFamily="34" charset="0"/>
              </a:rPr>
              <a:t>for a Chest X-ray Certificate</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Chest X-ray certificates must be less than three months old when submitted and are valid for up to 36 months with INZ</a:t>
            </a:r>
          </a:p>
          <a:p>
            <a:pPr algn="l">
              <a:lnSpc>
                <a:spcPct val="150000"/>
              </a:lnSpc>
            </a:pPr>
            <a:endParaRPr lang="en-NZ" sz="3600" dirty="0">
              <a:latin typeface="Arial" panose="020B0604020202020204" pitchFamily="34" charset="0"/>
              <a:cs typeface="Arial" panose="020B0604020202020204" pitchFamily="34" charset="0"/>
            </a:endParaRPr>
          </a:p>
          <a:p>
            <a:endParaRPr lang="en-NZ" sz="3200"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A3FAA8B6-5342-4C15-9C2D-6DE9B681749A}"/>
              </a:ext>
            </a:extLst>
          </p:cNvPr>
          <p:cNvPicPr>
            <a:picLocks noChangeAspect="1"/>
          </p:cNvPicPr>
          <p:nvPr/>
        </p:nvPicPr>
        <p:blipFill>
          <a:blip r:embed="rId5"/>
          <a:stretch>
            <a:fillRect/>
          </a:stretch>
        </p:blipFill>
        <p:spPr>
          <a:xfrm>
            <a:off x="1507524" y="2452406"/>
            <a:ext cx="3844804" cy="2021623"/>
          </a:xfrm>
          <a:prstGeom prst="rect">
            <a:avLst/>
          </a:prstGeom>
        </p:spPr>
      </p:pic>
    </p:spTree>
    <p:extLst>
      <p:ext uri="{BB962C8B-B14F-4D97-AF65-F5344CB8AC3E}">
        <p14:creationId xmlns:p14="http://schemas.microsoft.com/office/powerpoint/2010/main" val="590676676"/>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le"/>
          <p:cNvSpPr txBox="1">
            <a:spLocks noGrp="1"/>
          </p:cNvSpPr>
          <p:nvPr>
            <p:ph type="title"/>
          </p:nvPr>
        </p:nvSpPr>
        <p:spPr>
          <a:xfrm>
            <a:off x="1507524" y="2053828"/>
            <a:ext cx="22323023" cy="3036094"/>
          </a:xfrm>
          <a:prstGeom prst="rect">
            <a:avLst/>
          </a:prstGeom>
        </p:spPr>
        <p:txBody>
          <a:bodyPr>
            <a:normAutofit/>
          </a:bodyPr>
          <a:lstStyle/>
          <a:p>
            <a:r>
              <a:rPr lang="en-NZ" dirty="0"/>
              <a:t>CHARACTER REQUIREMENTS</a:t>
            </a:r>
            <a:endParaRPr dirty="0"/>
          </a:p>
        </p:txBody>
      </p:sp>
      <p:sp>
        <p:nvSpPr>
          <p:cNvPr id="4" name="TextBox 3">
            <a:extLst>
              <a:ext uri="{FF2B5EF4-FFF2-40B4-BE49-F238E27FC236}">
                <a16:creationId xmlns:a16="http://schemas.microsoft.com/office/drawing/2014/main" id="{A34207EE-6593-44F6-A938-C5DC46501E4D}"/>
              </a:ext>
            </a:extLst>
          </p:cNvPr>
          <p:cNvSpPr txBox="1"/>
          <p:nvPr/>
        </p:nvSpPr>
        <p:spPr>
          <a:xfrm>
            <a:off x="553453" y="4692984"/>
            <a:ext cx="23509705" cy="506869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spAutoFit/>
          </a:bodyPr>
          <a:lstStyle/>
          <a:p>
            <a:pPr marL="457200" indent="-457200" algn="l">
              <a:lnSpc>
                <a:spcPct val="150000"/>
              </a:lnSpc>
              <a:buFont typeface="Arial" panose="020B0604020202020204" pitchFamily="34" charset="0"/>
              <a:buChar char="•"/>
            </a:pPr>
            <a:r>
              <a:rPr lang="en-NZ" dirty="0">
                <a:latin typeface="Arial" panose="020B0604020202020204" pitchFamily="34" charset="0"/>
                <a:cs typeface="Arial" panose="020B0604020202020204" pitchFamily="34" charset="0"/>
              </a:rPr>
              <a:t>First time student visa applicants aged 17 years or over must submit a police certificate from their country of citizenship if intending a stay of 24 months or longer</a:t>
            </a:r>
          </a:p>
          <a:p>
            <a:pPr marL="457200" indent="-457200" algn="l">
              <a:lnSpc>
                <a:spcPct val="150000"/>
              </a:lnSpc>
              <a:buFont typeface="Arial" panose="020B0604020202020204" pitchFamily="34" charset="0"/>
              <a:buChar char="•"/>
            </a:pPr>
            <a:r>
              <a:rPr lang="en-NZ" dirty="0">
                <a:latin typeface="Arial" panose="020B0604020202020204" pitchFamily="34" charset="0"/>
                <a:cs typeface="Arial" panose="020B0604020202020204" pitchFamily="34" charset="0"/>
              </a:rPr>
              <a:t>Students applying for a further student visa does not require a police certificate provided they held a student visa when they turned 17 and have held consecutive student visas</a:t>
            </a:r>
          </a:p>
          <a:p>
            <a:pPr algn="l">
              <a:lnSpc>
                <a:spcPct val="150000"/>
              </a:lnSpc>
            </a:pPr>
            <a:endParaRPr lang="en-NZ" dirty="0">
              <a:latin typeface="Arial" panose="020B0604020202020204" pitchFamily="34" charset="0"/>
              <a:cs typeface="Arial" panose="020B0604020202020204" pitchFamily="34" charset="0"/>
            </a:endParaRPr>
          </a:p>
          <a:p>
            <a:pPr algn="l">
              <a:lnSpc>
                <a:spcPct val="150000"/>
              </a:lnSpc>
            </a:pPr>
            <a:endParaRPr lang="en-NZ" dirty="0">
              <a:latin typeface="Arial" panose="020B0604020202020204" pitchFamily="34" charset="0"/>
              <a:cs typeface="Arial" panose="020B0604020202020204" pitchFamily="34" charset="0"/>
            </a:endParaRPr>
          </a:p>
          <a:p>
            <a:endParaRPr lang="en-NZ"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3152956"/>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le"/>
          <p:cNvSpPr txBox="1">
            <a:spLocks noGrp="1"/>
          </p:cNvSpPr>
          <p:nvPr>
            <p:ph type="title"/>
          </p:nvPr>
        </p:nvSpPr>
        <p:spPr>
          <a:xfrm>
            <a:off x="1507524" y="2053828"/>
            <a:ext cx="22323023" cy="3036094"/>
          </a:xfrm>
          <a:prstGeom prst="rect">
            <a:avLst/>
          </a:prstGeom>
        </p:spPr>
        <p:txBody>
          <a:bodyPr>
            <a:normAutofit/>
          </a:bodyPr>
          <a:lstStyle/>
          <a:p>
            <a:r>
              <a:rPr lang="en-NZ" dirty="0"/>
              <a:t>FINANCIAL EVIDENCE</a:t>
            </a:r>
            <a:endParaRPr dirty="0"/>
          </a:p>
        </p:txBody>
      </p:sp>
      <p:sp>
        <p:nvSpPr>
          <p:cNvPr id="4" name="TextBox 3">
            <a:extLst>
              <a:ext uri="{FF2B5EF4-FFF2-40B4-BE49-F238E27FC236}">
                <a16:creationId xmlns:a16="http://schemas.microsoft.com/office/drawing/2014/main" id="{A34207EE-6593-44F6-A938-C5DC46501E4D}"/>
              </a:ext>
            </a:extLst>
          </p:cNvPr>
          <p:cNvSpPr txBox="1"/>
          <p:nvPr/>
        </p:nvSpPr>
        <p:spPr>
          <a:xfrm>
            <a:off x="553453" y="5089922"/>
            <a:ext cx="23509705" cy="802334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spAutoFit/>
          </a:bodyPr>
          <a:lstStyle/>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Funds requirement for living costs is $17,000 per year for secondary students</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Homestay fees or living costs paid in advance can be used as financial evidence</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Students living with a parent or designated caregiver will need to show evidence of sufficient living costs</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This can be funds in their own name, a financial undertaking (IN Z1014) from a family member (usually a parent) or Sponsorship (INZ1025) from a NZ citizen or resident (usually a close family member)</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When assisting students who do not have living costs prepaid (homestay fees) think very carefully about whether you are providing advice</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Financial evidence is an area where INZ often pushes back and requests further information</a:t>
            </a:r>
          </a:p>
          <a:p>
            <a:pPr algn="l">
              <a:lnSpc>
                <a:spcPct val="150000"/>
              </a:lnSpc>
            </a:pPr>
            <a:endParaRPr lang="en-NZ" dirty="0">
              <a:latin typeface="Arial" panose="020B0604020202020204" pitchFamily="34" charset="0"/>
              <a:cs typeface="Arial" panose="020B0604020202020204" pitchFamily="34" charset="0"/>
            </a:endParaRPr>
          </a:p>
          <a:p>
            <a:endParaRPr lang="en-NZ" sz="3200"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F5387B2C-A037-4606-87E0-D7D502A1FAF6}"/>
              </a:ext>
            </a:extLst>
          </p:cNvPr>
          <p:cNvPicPr>
            <a:picLocks noChangeAspect="1"/>
          </p:cNvPicPr>
          <p:nvPr/>
        </p:nvPicPr>
        <p:blipFill>
          <a:blip r:embed="rId3"/>
          <a:stretch>
            <a:fillRect/>
          </a:stretch>
        </p:blipFill>
        <p:spPr>
          <a:xfrm>
            <a:off x="1507524" y="2053828"/>
            <a:ext cx="4599362" cy="3060666"/>
          </a:xfrm>
          <a:prstGeom prst="rect">
            <a:avLst/>
          </a:prstGeom>
        </p:spPr>
      </p:pic>
    </p:spTree>
    <p:extLst>
      <p:ext uri="{BB962C8B-B14F-4D97-AF65-F5344CB8AC3E}">
        <p14:creationId xmlns:p14="http://schemas.microsoft.com/office/powerpoint/2010/main" val="820070181"/>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le"/>
          <p:cNvSpPr txBox="1">
            <a:spLocks noGrp="1"/>
          </p:cNvSpPr>
          <p:nvPr>
            <p:ph type="title"/>
          </p:nvPr>
        </p:nvSpPr>
        <p:spPr>
          <a:xfrm>
            <a:off x="1507524" y="2053828"/>
            <a:ext cx="22323023" cy="3036094"/>
          </a:xfrm>
          <a:prstGeom prst="rect">
            <a:avLst/>
          </a:prstGeom>
        </p:spPr>
        <p:txBody>
          <a:bodyPr>
            <a:normAutofit/>
          </a:bodyPr>
          <a:lstStyle/>
          <a:p>
            <a:r>
              <a:rPr lang="en-NZ" dirty="0"/>
              <a:t>VARIATION OF CONDITIONS</a:t>
            </a:r>
            <a:endParaRPr dirty="0"/>
          </a:p>
        </p:txBody>
      </p:sp>
      <p:sp>
        <p:nvSpPr>
          <p:cNvPr id="4" name="TextBox 3">
            <a:extLst>
              <a:ext uri="{FF2B5EF4-FFF2-40B4-BE49-F238E27FC236}">
                <a16:creationId xmlns:a16="http://schemas.microsoft.com/office/drawing/2014/main" id="{A34207EE-6593-44F6-A938-C5DC46501E4D}"/>
              </a:ext>
            </a:extLst>
          </p:cNvPr>
          <p:cNvSpPr txBox="1"/>
          <p:nvPr/>
        </p:nvSpPr>
        <p:spPr>
          <a:xfrm>
            <a:off x="553453" y="5089922"/>
            <a:ext cx="23509705" cy="719235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spAutoFit/>
          </a:bodyPr>
          <a:lstStyle/>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Students who wish to change education providers will need to complete a variation of conditions</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Students can only change providers once the variation of conditions has been approved</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Student who wish to change their visa conditions to include work rights must complete a variation of conditions </a:t>
            </a:r>
          </a:p>
          <a:p>
            <a:pPr marL="457200" indent="-457200" algn="l">
              <a:lnSpc>
                <a:spcPct val="150000"/>
              </a:lnSpc>
              <a:buFont typeface="Arial" panose="020B0604020202020204" pitchFamily="34" charset="0"/>
              <a:buChar char="•"/>
            </a:pPr>
            <a:r>
              <a:rPr lang="en-NZ" sz="3600" dirty="0">
                <a:latin typeface="Arial" panose="020B0604020202020204" pitchFamily="34" charset="0"/>
                <a:cs typeface="Arial" panose="020B0604020202020204" pitchFamily="34" charset="0"/>
              </a:rPr>
              <a:t>Students will only be able to undertake employment once the variation of conditions has been approved</a:t>
            </a:r>
          </a:p>
          <a:p>
            <a:pPr marL="2319338" lvl="2" indent="-523875" algn="l">
              <a:lnSpc>
                <a:spcPct val="150000"/>
              </a:lnSpc>
              <a:buFont typeface="Wingdings" panose="05000000000000000000" pitchFamily="2" charset="2"/>
              <a:buChar char="q"/>
            </a:pPr>
            <a:r>
              <a:rPr lang="en-NZ" sz="3600" dirty="0">
                <a:latin typeface="Arial" panose="020B0604020202020204" pitchFamily="34" charset="0"/>
                <a:cs typeface="Arial" panose="020B0604020202020204" pitchFamily="34" charset="0"/>
              </a:rPr>
              <a:t> Ensure that a letter granting permission for the student to work from both the school and the parents are included in the application</a:t>
            </a:r>
          </a:p>
          <a:p>
            <a:pPr algn="l">
              <a:lnSpc>
                <a:spcPct val="150000"/>
              </a:lnSpc>
            </a:pPr>
            <a:endParaRPr lang="en-NZ" dirty="0">
              <a:latin typeface="Arial" panose="020B0604020202020204" pitchFamily="34" charset="0"/>
              <a:cs typeface="Arial" panose="020B0604020202020204" pitchFamily="34" charset="0"/>
            </a:endParaRPr>
          </a:p>
          <a:p>
            <a:endParaRPr lang="en-NZ"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94577959"/>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2944</TotalTime>
  <Words>1561</Words>
  <Application>Microsoft Office PowerPoint</Application>
  <PresentationFormat>Custom</PresentationFormat>
  <Paragraphs>133</Paragraphs>
  <Slides>16</Slides>
  <Notes>15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Arial</vt:lpstr>
      <vt:lpstr>Avenir Book</vt:lpstr>
      <vt:lpstr>Avenir Heavy</vt:lpstr>
      <vt:lpstr>Helvetica Neue</vt:lpstr>
      <vt:lpstr>Helvetica Neue Light</vt:lpstr>
      <vt:lpstr>Helvetica Neue Medium</vt:lpstr>
      <vt:lpstr>Helvetica Neue Thin</vt:lpstr>
      <vt:lpstr>Wingdings</vt:lpstr>
      <vt:lpstr>White</vt:lpstr>
      <vt:lpstr>PowerPoint Presentation</vt:lpstr>
      <vt:lpstr>What is immigration advice</vt:lpstr>
      <vt:lpstr>Visitor Visas and students</vt:lpstr>
      <vt:lpstr>Domestic Student Status</vt:lpstr>
      <vt:lpstr>STUDENTS UNDERTAKING EMPLOYMENT</vt:lpstr>
      <vt:lpstr>HEALTH REQUIREMENTS</vt:lpstr>
      <vt:lpstr>CHARACTER REQUIREMENTS</vt:lpstr>
      <vt:lpstr>FINANCIAL EVIDENCE</vt:lpstr>
      <vt:lpstr>VARIATION OF CONDITIONS</vt:lpstr>
      <vt:lpstr>Student visa application</vt:lpstr>
      <vt:lpstr>Issues identified by INZ</vt:lpstr>
      <vt:lpstr>Interim Visas</vt:lpstr>
      <vt:lpstr>Request for further information/PPI</vt:lpstr>
      <vt:lpstr>Right of reconsideration</vt:lpstr>
      <vt:lpstr>Using eSchool to keep track of student visas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Cathi</dc:creator>
  <cp:lastModifiedBy>Cathi Fourie</cp:lastModifiedBy>
  <cp:revision>28</cp:revision>
  <dcterms:modified xsi:type="dcterms:W3CDTF">2023-06-18T01:18:42Z</dcterms:modified>
</cp:coreProperties>
</file>